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56" r:id="rId2"/>
    <p:sldId id="291" r:id="rId3"/>
    <p:sldId id="273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70" r:id="rId12"/>
    <p:sldId id="272" r:id="rId13"/>
    <p:sldId id="290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80E06A0-346C-4178-8DE8-7DF5EFFD0E06}">
          <p14:sldIdLst>
            <p14:sldId id="256"/>
            <p14:sldId id="291"/>
            <p14:sldId id="273"/>
            <p14:sldId id="278"/>
            <p14:sldId id="279"/>
            <p14:sldId id="280"/>
            <p14:sldId id="281"/>
            <p14:sldId id="282"/>
            <p14:sldId id="283"/>
            <p14:sldId id="284"/>
            <p14:sldId id="270"/>
            <p14:sldId id="272"/>
            <p14:sldId id="290"/>
          </p14:sldIdLst>
        </p14:section>
        <p14:section name="Раздел без заголовка" id="{8BFC8B16-04FA-400E-8535-534B4A5AF7C6}">
          <p14:sldIdLst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6E8A0-C36F-4762-BD10-441128175775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1E490-0C2A-43CF-AC70-A21BA2381B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27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1E490-0C2A-43CF-AC70-A21BA2381B4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0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46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24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10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4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9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12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9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8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62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3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92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1285860"/>
            <a:ext cx="8033076" cy="278608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BD0307"/>
                </a:solidFill>
                <a:latin typeface="Times New Roman" pitchFamily="18" charset="0"/>
                <a:cs typeface="Times New Roman" pitchFamily="18" charset="0"/>
              </a:rPr>
              <a:t>Развитие коммуникативных навыков дошкольников</a:t>
            </a:r>
            <a:br>
              <a:rPr lang="ru-RU" sz="3600" b="1" dirty="0" smtClean="0">
                <a:solidFill>
                  <a:srgbClr val="BD030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BD0307"/>
                </a:solidFill>
                <a:latin typeface="Times New Roman" pitchFamily="18" charset="0"/>
                <a:cs typeface="Times New Roman" pitchFamily="18" charset="0"/>
              </a:rPr>
              <a:t>через различные виды </a:t>
            </a:r>
            <a:br>
              <a:rPr lang="ru-RU" sz="3600" b="1" dirty="0" smtClean="0">
                <a:solidFill>
                  <a:srgbClr val="BD030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BD0307"/>
                </a:solidFill>
                <a:latin typeface="Times New Roman" pitchFamily="18" charset="0"/>
                <a:cs typeface="Times New Roman" pitchFamily="18" charset="0"/>
              </a:rPr>
              <a:t>музыкальной деятельности</a:t>
            </a:r>
            <a:r>
              <a:rPr lang="ru-RU" sz="4000" b="1" dirty="0" smtClean="0">
                <a:solidFill>
                  <a:srgbClr val="BD0307"/>
                </a:solidFill>
                <a:cs typeface="Aparajita" panose="020B0604020202020204" pitchFamily="34" charset="0"/>
              </a:rPr>
              <a:t>.</a:t>
            </a:r>
            <a:endParaRPr lang="ru-RU" sz="4000" b="1" dirty="0">
              <a:solidFill>
                <a:srgbClr val="BD0307"/>
              </a:solidFill>
              <a:cs typeface="Aparajit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285728"/>
            <a:ext cx="8929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дошкольное учреждение детский сад «Красная шапочка»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4643446"/>
            <a:ext cx="3071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Мащенко Е.В.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пгт. Февральск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081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140968"/>
            <a:ext cx="2643966" cy="3525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80129_11162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78" y="3119411"/>
            <a:ext cx="2643206" cy="3524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80130_11125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3140968"/>
            <a:ext cx="2631218" cy="3508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 7"/>
          <p:cNvSpPr/>
          <p:nvPr/>
        </p:nvSpPr>
        <p:spPr>
          <a:xfrm>
            <a:off x="2339752" y="0"/>
            <a:ext cx="4248472" cy="112474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43808" y="0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Коммуникативные танцы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20180402_09444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27253">
            <a:off x="545528" y="46051"/>
            <a:ext cx="2071127" cy="2761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0180402_094746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82278">
            <a:off x="6488915" y="345261"/>
            <a:ext cx="2196901" cy="292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20160303_101457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799" y="1124745"/>
            <a:ext cx="3384377" cy="2538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8969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32040" y="260648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фото детский сад проект литературная гостиная 9 мая\васильевна\369_1101\IMG_97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 7"/>
          <p:cNvSpPr/>
          <p:nvPr/>
        </p:nvSpPr>
        <p:spPr>
          <a:xfrm>
            <a:off x="3203848" y="0"/>
            <a:ext cx="3168352" cy="13407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63888" y="188640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Фольклорные праздники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DSCN837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122" y="188640"/>
            <a:ext cx="2705495" cy="2029122"/>
          </a:xfrm>
          <a:prstGeom prst="rect">
            <a:avLst/>
          </a:prstGeom>
        </p:spPr>
      </p:pic>
      <p:pic>
        <p:nvPicPr>
          <p:cNvPr id="14" name="Picture 2" descr="D:\фото\SAM_147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9109" y="2204864"/>
            <a:ext cx="3368014" cy="2284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C:\Users\Алёнка\Videos\Any Video Converter\Snapshot\snapshot_040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95824" y="4119736"/>
            <a:ext cx="4303804" cy="2420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C:\Users\Алёнка\Videos\Any Video Converter\Snapshot\snapshot_04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0298" y="4119736"/>
            <a:ext cx="3023550" cy="2267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8969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SAM_098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6712"/>
            <a:ext cx="3899927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SAM_099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727429"/>
            <a:ext cx="4067944" cy="2989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686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608" y="4077072"/>
            <a:ext cx="4171392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_707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05064"/>
            <a:ext cx="4041659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Овал 15"/>
          <p:cNvSpPr/>
          <p:nvPr/>
        </p:nvSpPr>
        <p:spPr>
          <a:xfrm>
            <a:off x="2915816" y="260648"/>
            <a:ext cx="3168352" cy="9361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Театрализованная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1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260648"/>
            <a:ext cx="792088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Перспективы дальнейшей работы: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Продолжать работу по развитию социально-личностной уверенности у детей.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Помочь родителям в осознании значимости обеспечения системы психологических условий позитивно-личностного развития ребенка.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Продолжить научный поиск по изучению и внедрению эффективных технологий для развития детей в музыкальной деятельности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Повысить эффективность образовательного процесса через использование ИКТ.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Максимальное удовлетворить потребности родителей, активное взаимодействие с ними и вовлечение их в образовательный процесс.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53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67744" y="2132856"/>
            <a:ext cx="4608512" cy="3465223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/>
          <p:cNvSpPr txBox="1"/>
          <p:nvPr/>
        </p:nvSpPr>
        <p:spPr>
          <a:xfrm>
            <a:off x="1835696" y="692696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2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539552" y="0"/>
            <a:ext cx="8208912" cy="112474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/>
                <a:ea typeface="Calibri"/>
              </a:rPr>
              <a:t>Виды </a:t>
            </a:r>
            <a:r>
              <a:rPr lang="ru-RU" b="1" i="1" dirty="0">
                <a:solidFill>
                  <a:srgbClr val="00B050"/>
                </a:solidFill>
                <a:latin typeface="Times New Roman"/>
                <a:ea typeface="Calibri"/>
              </a:rPr>
              <a:t>музыкальной деятельности и их взаимодействие 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11560" y="1628800"/>
            <a:ext cx="2195736" cy="6217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28800"/>
            <a:ext cx="216024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2412988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>
            <a:stCxn id="2" idx="2"/>
            <a:endCxn id="5" idx="0"/>
          </p:cNvCxnSpPr>
          <p:nvPr/>
        </p:nvCxnSpPr>
        <p:spPr>
          <a:xfrm flipH="1">
            <a:off x="1709428" y="1145030"/>
            <a:ext cx="2872916" cy="4837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  <a:endCxn id="1028" idx="0"/>
          </p:cNvCxnSpPr>
          <p:nvPr/>
        </p:nvCxnSpPr>
        <p:spPr>
          <a:xfrm>
            <a:off x="4582344" y="1145030"/>
            <a:ext cx="44022" cy="411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  <a:endCxn id="1027" idx="0"/>
          </p:cNvCxnSpPr>
          <p:nvPr/>
        </p:nvCxnSpPr>
        <p:spPr>
          <a:xfrm>
            <a:off x="4582344" y="1145030"/>
            <a:ext cx="3086000" cy="4837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5576" y="177281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Восприятие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20272" y="1749817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Творчество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611560" y="2708920"/>
            <a:ext cx="1872208" cy="1080120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29200"/>
            <a:ext cx="198120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1981200" cy="126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Прямая соединительная линия 25"/>
          <p:cNvCxnSpPr>
            <a:stCxn id="5" idx="4"/>
          </p:cNvCxnSpPr>
          <p:nvPr/>
        </p:nvCxnSpPr>
        <p:spPr>
          <a:xfrm>
            <a:off x="1709428" y="225051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691680" y="386104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028" idx="2"/>
          </p:cNvCxnSpPr>
          <p:nvPr/>
        </p:nvCxnSpPr>
        <p:spPr>
          <a:xfrm>
            <a:off x="4626366" y="2325142"/>
            <a:ext cx="0" cy="287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619672" y="508518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08920"/>
            <a:ext cx="1981200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912"/>
            <a:ext cx="1981200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05064"/>
            <a:ext cx="1981200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77072"/>
            <a:ext cx="1981200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229200"/>
            <a:ext cx="1981200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539552" y="2708920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latin typeface="Times New Roman"/>
                <a:ea typeface="Calibri"/>
              </a:rPr>
              <a:t>Восприятие музыки специально созданной для слушания</a:t>
            </a:r>
            <a:endParaRPr lang="ru-RU" sz="1500" dirty="0"/>
          </a:p>
        </p:txBody>
      </p:sp>
      <p:sp>
        <p:nvSpPr>
          <p:cNvPr id="45" name="TextBox 44"/>
          <p:cNvSpPr txBox="1"/>
          <p:nvPr/>
        </p:nvSpPr>
        <p:spPr>
          <a:xfrm>
            <a:off x="755576" y="4005064"/>
            <a:ext cx="1368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/>
                <a:ea typeface="Calibri"/>
              </a:rPr>
              <a:t>Восприятие музыки в связи с ее исполнением</a:t>
            </a:r>
            <a:endParaRPr lang="ru-RU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611560" y="5373216"/>
            <a:ext cx="1535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/>
                <a:ea typeface="Calibri"/>
              </a:rPr>
              <a:t>Музыкально </a:t>
            </a:r>
            <a:r>
              <a:rPr lang="ru-RU" sz="1600" dirty="0" smtClean="0">
                <a:latin typeface="Times New Roman"/>
                <a:ea typeface="Calibri"/>
              </a:rPr>
              <a:t>-дидактические </a:t>
            </a:r>
            <a:r>
              <a:rPr lang="ru-RU" sz="1600" dirty="0">
                <a:latin typeface="Times New Roman"/>
                <a:ea typeface="Calibri"/>
              </a:rPr>
              <a:t>игры</a:t>
            </a:r>
            <a:endParaRPr lang="ru-RU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3635896" y="2924944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Пение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79912" y="4149080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/>
                <a:ea typeface="Calibri"/>
              </a:rPr>
              <a:t>Музыкально-ритмические движения</a:t>
            </a:r>
            <a:endParaRPr lang="ru-RU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3707904" y="5373216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/>
                <a:ea typeface="Calibri"/>
              </a:rPr>
              <a:t>Игра на музыкальных инструментах</a:t>
            </a:r>
            <a:endParaRPr lang="ru-RU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6948264" y="292494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/>
                <a:ea typeface="Calibri"/>
              </a:rPr>
              <a:t>Песенное творчество</a:t>
            </a:r>
            <a:endParaRPr lang="ru-RU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7020272" y="4221088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/>
                <a:ea typeface="Calibri"/>
              </a:rPr>
              <a:t>Танцевальное творчество и игровое</a:t>
            </a:r>
            <a:endParaRPr lang="ru-RU" sz="1600" dirty="0"/>
          </a:p>
        </p:txBody>
      </p:sp>
      <p:sp>
        <p:nvSpPr>
          <p:cNvPr id="56" name="Выгнутая вниз стрелка 55"/>
          <p:cNvSpPr/>
          <p:nvPr/>
        </p:nvSpPr>
        <p:spPr>
          <a:xfrm>
            <a:off x="2051720" y="2276872"/>
            <a:ext cx="2016224" cy="398196"/>
          </a:xfrm>
          <a:prstGeom prst="curved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223224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Выгнутая вправо стрелка 57"/>
          <p:cNvSpPr/>
          <p:nvPr/>
        </p:nvSpPr>
        <p:spPr>
          <a:xfrm rot="5400000">
            <a:off x="2915816" y="1628800"/>
            <a:ext cx="216024" cy="1368152"/>
          </a:xfrm>
          <a:prstGeom prst="curved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1800199" cy="56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3707904" y="170080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Исполнительство</a:t>
            </a:r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69" name="Прямая соединительная линия 68"/>
          <p:cNvCxnSpPr>
            <a:stCxn id="1027" idx="2"/>
          </p:cNvCxnSpPr>
          <p:nvPr/>
        </p:nvCxnSpPr>
        <p:spPr>
          <a:xfrm>
            <a:off x="7668344" y="2397150"/>
            <a:ext cx="0" cy="455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7668344" y="3861048"/>
            <a:ext cx="0" cy="172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06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9769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764704"/>
            <a:ext cx="8316416" cy="100811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помочь детям осознать свою индивидуальность, выработать свой стиль общения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через виды музыкальной деятельности.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182129"/>
            <a:ext cx="9144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направления воспитательной работы: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динамической стороны общения: легкости вступления в контакт, инициативности, готовности к общению;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эмпатии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сочувствия к партнеру, эмоциональности и выразительности невербальных средств общения;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позитивного самоощущения, что связано с состоянием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раскрепощенности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уверенности в себе, ощущением собственного эмоционального благополучия, своей значимости в детском коллективе, сформированной положительной самооценки.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Творческая направленность – создание условий для творческого самовыражения ребенка, учитывая его индивидуальные возможности;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Последовательность - усложнение выполнения творческих заданий: от простого к сложному;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партнерства – вовлечение родителей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–образовательный процесс (открытые занятия, концерты детей, родительские собрания).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7588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214291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Музыкальное приветствие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180206_09453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980728"/>
            <a:ext cx="2500312" cy="3333749"/>
          </a:xfrm>
          <a:prstGeom prst="rect">
            <a:avLst/>
          </a:prstGeom>
        </p:spPr>
      </p:pic>
      <p:pic>
        <p:nvPicPr>
          <p:cNvPr id="8" name="Рисунок 7" descr="20180206_09275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70" y="1129521"/>
            <a:ext cx="2518171" cy="33575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8876" y="2751094"/>
            <a:ext cx="2345074" cy="312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1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39552" y="-387424"/>
            <a:ext cx="7776864" cy="25922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лушание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время слушания музыки активно включается невербальное восприятие.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55576" y="2708920"/>
            <a:ext cx="230425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940152" y="2708920"/>
            <a:ext cx="2304256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1844824"/>
            <a:ext cx="2808312" cy="5760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3573016"/>
            <a:ext cx="13681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07704" y="3573016"/>
            <a:ext cx="158417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5536" y="5589240"/>
            <a:ext cx="1656184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39752" y="5589240"/>
            <a:ext cx="1656184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55976" y="5517232"/>
            <a:ext cx="1656184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00192" y="5445224"/>
            <a:ext cx="1656184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236296" y="4077072"/>
            <a:ext cx="1656184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>
            <a:stCxn id="12" idx="2"/>
            <a:endCxn id="10" idx="0"/>
          </p:cNvCxnSpPr>
          <p:nvPr/>
        </p:nvCxnSpPr>
        <p:spPr>
          <a:xfrm>
            <a:off x="4535996" y="2420888"/>
            <a:ext cx="2556284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4"/>
            <a:endCxn id="13" idx="0"/>
          </p:cNvCxnSpPr>
          <p:nvPr/>
        </p:nvCxnSpPr>
        <p:spPr>
          <a:xfrm flipH="1">
            <a:off x="1007604" y="3356992"/>
            <a:ext cx="900100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8" idx="4"/>
            <a:endCxn id="14" idx="0"/>
          </p:cNvCxnSpPr>
          <p:nvPr/>
        </p:nvCxnSpPr>
        <p:spPr>
          <a:xfrm>
            <a:off x="1907704" y="3356992"/>
            <a:ext cx="792088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0" idx="4"/>
            <a:endCxn id="19" idx="0"/>
          </p:cNvCxnSpPr>
          <p:nvPr/>
        </p:nvCxnSpPr>
        <p:spPr>
          <a:xfrm>
            <a:off x="7092280" y="3356992"/>
            <a:ext cx="972108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092280" y="3212976"/>
            <a:ext cx="0" cy="22322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0" idx="4"/>
            <a:endCxn id="17" idx="0"/>
          </p:cNvCxnSpPr>
          <p:nvPr/>
        </p:nvCxnSpPr>
        <p:spPr>
          <a:xfrm flipH="1">
            <a:off x="5184068" y="3356992"/>
            <a:ext cx="1908212" cy="21602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0" idx="4"/>
            <a:endCxn id="16" idx="0"/>
          </p:cNvCxnSpPr>
          <p:nvPr/>
        </p:nvCxnSpPr>
        <p:spPr>
          <a:xfrm flipH="1">
            <a:off x="3167844" y="3356992"/>
            <a:ext cx="3924436" cy="22322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0" idx="4"/>
            <a:endCxn id="15" idx="0"/>
          </p:cNvCxnSpPr>
          <p:nvPr/>
        </p:nvCxnSpPr>
        <p:spPr>
          <a:xfrm flipH="1">
            <a:off x="1223628" y="3356992"/>
            <a:ext cx="5868652" cy="22322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2" idx="2"/>
            <a:endCxn id="8" idx="0"/>
          </p:cNvCxnSpPr>
          <p:nvPr/>
        </p:nvCxnSpPr>
        <p:spPr>
          <a:xfrm flipH="1">
            <a:off x="1907704" y="2420888"/>
            <a:ext cx="2628292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03848" y="191683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Средства общения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99592" y="278092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Вербальные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12160" y="278092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Невербальные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5536" y="357301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Устная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речь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07704" y="357301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Письменная речь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08304" y="407707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Голос, интонация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72200" y="55892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Поза, жесты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55976" y="55892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движения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11760" y="56612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мимика</a:t>
            </a:r>
            <a:endParaRPr lang="ru-R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39552" y="56612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взгляд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187588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0180402_10320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33768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80402_10303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916832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80402_10322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3258277"/>
            <a:ext cx="2699792" cy="359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3059832" y="404664"/>
            <a:ext cx="25202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987824" y="5301208"/>
            <a:ext cx="223224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804248" y="2132856"/>
            <a:ext cx="194421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6" idx="4"/>
          </p:cNvCxnSpPr>
          <p:nvPr/>
        </p:nvCxnSpPr>
        <p:spPr>
          <a:xfrm flipH="1">
            <a:off x="2555776" y="1124744"/>
            <a:ext cx="1764196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7" idx="0"/>
            <a:endCxn id="4" idx="2"/>
          </p:cNvCxnSpPr>
          <p:nvPr/>
        </p:nvCxnSpPr>
        <p:spPr>
          <a:xfrm flipV="1">
            <a:off x="4103948" y="5013176"/>
            <a:ext cx="300034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8" idx="4"/>
            <a:endCxn id="5" idx="0"/>
          </p:cNvCxnSpPr>
          <p:nvPr/>
        </p:nvCxnSpPr>
        <p:spPr>
          <a:xfrm flipH="1">
            <a:off x="7578080" y="2780928"/>
            <a:ext cx="198276" cy="4773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47864" y="47667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грусть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3848" y="551723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радость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92280" y="220486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злость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6" y="-29473"/>
            <a:ext cx="9157596" cy="6858000"/>
          </a:xfrm>
          <a:prstGeom prst="rect">
            <a:avLst/>
          </a:prstGeom>
        </p:spPr>
      </p:pic>
      <p:pic>
        <p:nvPicPr>
          <p:cNvPr id="3" name="Рисунок 2" descr="20180402_09455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80402_09534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88640"/>
            <a:ext cx="3888433" cy="291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80402_10055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3717032"/>
            <a:ext cx="393643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80402_09273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717032"/>
            <a:ext cx="3923927" cy="2942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>
            <a:off x="2483768" y="2636912"/>
            <a:ext cx="4320480" cy="165618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87824" y="285293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6" y="-29473"/>
            <a:ext cx="9157596" cy="6858000"/>
          </a:xfrm>
          <a:prstGeom prst="rect">
            <a:avLst/>
          </a:prstGeom>
        </p:spPr>
      </p:pic>
      <p:pic>
        <p:nvPicPr>
          <p:cNvPr id="3" name="Рисунок 2" descr="20180404_10463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80404_11360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0"/>
            <a:ext cx="3035829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 7"/>
          <p:cNvSpPr/>
          <p:nvPr/>
        </p:nvSpPr>
        <p:spPr>
          <a:xfrm>
            <a:off x="2627784" y="2348880"/>
            <a:ext cx="4248472" cy="165618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75856" y="2708920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Эксперименты со звуками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20180328_16005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58155">
            <a:off x="997531" y="3535259"/>
            <a:ext cx="2211710" cy="2948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20180327_11001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752" y="188640"/>
            <a:ext cx="1993510" cy="2658013"/>
          </a:xfrm>
          <a:prstGeom prst="rect">
            <a:avLst/>
          </a:prstGeom>
        </p:spPr>
      </p:pic>
      <p:pic>
        <p:nvPicPr>
          <p:cNvPr id="14" name="Рисунок 13" descr="20180327_113016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347102"/>
            <a:ext cx="3347864" cy="251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6" y="-29473"/>
            <a:ext cx="9157596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699792" y="188640"/>
            <a:ext cx="3888432" cy="13681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59832" y="260648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Песенное творчество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80402_09193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11178">
            <a:off x="146423" y="515095"/>
            <a:ext cx="293981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80402_10211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5817">
            <a:off x="6050369" y="664288"/>
            <a:ext cx="3064032" cy="229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180402_10211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501008"/>
            <a:ext cx="3491880" cy="261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Алёнка\Videos\Any Video Converter\Snapshot\snapshot_04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193103">
            <a:off x="572448" y="3292723"/>
            <a:ext cx="2555677" cy="3407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</TotalTime>
  <Words>250</Words>
  <Application>Microsoft Office PowerPoint</Application>
  <PresentationFormat>Экран (4:3)</PresentationFormat>
  <Paragraphs>59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Развитие коммуникативных навыков дошкольников через различные виды  музыкальной деятельности.</vt:lpstr>
      <vt:lpstr>Виды музыкальной деятельности и их взаимодействие </vt:lpstr>
      <vt:lpstr>Цель: помочь детям осознать свою индивидуальность, выработать свой стиль общения через виды музыкальной деятельности.  </vt:lpstr>
      <vt:lpstr>Презентация PowerPoint</vt:lpstr>
      <vt:lpstr>Слушание музыки.  Во время слушания музыки активно включается невербальное восприятие.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 Александровна</dc:creator>
  <cp:lastModifiedBy>User</cp:lastModifiedBy>
  <cp:revision>111</cp:revision>
  <dcterms:created xsi:type="dcterms:W3CDTF">2016-02-19T10:22:39Z</dcterms:created>
  <dcterms:modified xsi:type="dcterms:W3CDTF">2022-03-11T02:30:36Z</dcterms:modified>
</cp:coreProperties>
</file>