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64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36841-7060-4B18-8939-CA650EF556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86CCE-1CEE-4F3F-A72E-6AB764465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F1218-3282-403F-9462-584D5B566C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D5C16-8D5A-4CB6-B8B2-7F20ABDCCA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B6174-6BBD-4F01-A249-7A4F51E94E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615D9-CE90-44D6-A413-22F027615E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9C2CF-A148-4BFE-9F5D-738FCD3957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8A758-6D7C-4BF2-8337-0001674863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2B52C-6409-4D56-A0D4-B58A4BF78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A2065-57B6-4343-A102-90FFF28864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23B82-2D82-409A-811F-B8799CDF9A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191CAF-481E-49CD-BAB1-67090432975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Картинка 158 из 134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7158" y="285729"/>
            <a:ext cx="77390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 i="1" dirty="0">
                <a:solidFill>
                  <a:schemeClr val="tx2"/>
                </a:solidFill>
              </a:rPr>
              <a:t>Развитие музыкальных способностей средствами музыкального фольклора у детей </a:t>
            </a:r>
            <a:r>
              <a:rPr lang="ru-RU" sz="4000" b="1" i="1" dirty="0" smtClean="0">
                <a:solidFill>
                  <a:schemeClr val="tx2"/>
                </a:solidFill>
              </a:rPr>
              <a:t>старшего дошкольного </a:t>
            </a:r>
            <a:r>
              <a:rPr lang="ru-RU" sz="4000" b="1" i="1" dirty="0">
                <a:solidFill>
                  <a:schemeClr val="tx2"/>
                </a:solidFill>
              </a:rPr>
              <a:t>возраста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39338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2000" b="1" i="1" dirty="0" smtClean="0">
                <a:solidFill>
                  <a:schemeClr val="tx2"/>
                </a:solidFill>
              </a:rPr>
              <a:t>Музыкальный руководитель:</a:t>
            </a:r>
          </a:p>
          <a:p>
            <a:pPr algn="r"/>
            <a:r>
              <a:rPr lang="ru-RU" sz="2000" b="1" i="1" dirty="0" smtClean="0">
                <a:solidFill>
                  <a:schemeClr val="tx2"/>
                </a:solidFill>
              </a:rPr>
              <a:t>Мащенко Е.В.</a:t>
            </a:r>
            <a:endParaRPr lang="ru-RU" sz="2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3300"/>
                </a:solidFill>
              </a:rPr>
              <a:t>Динамика развития музыкальных способностей </a:t>
            </a:r>
            <a:r>
              <a:rPr lang="ru-RU" sz="2800" dirty="0" smtClean="0">
                <a:solidFill>
                  <a:srgbClr val="FF3300"/>
                </a:solidFill>
              </a:rPr>
              <a:t>старших дошкольников</a:t>
            </a:r>
            <a:endParaRPr lang="ru-RU" sz="2800" dirty="0">
              <a:solidFill>
                <a:srgbClr val="FF3300"/>
              </a:solidFill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39750" y="1125538"/>
          <a:ext cx="4835525" cy="3455987"/>
        </p:xfrm>
        <a:graphic>
          <a:graphicData uri="http://schemas.openxmlformats.org/presentationml/2006/ole">
            <p:oleObj spid="_x0000_s11268" name="Диаграмма" r:id="rId3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237038" y="3136900"/>
          <a:ext cx="4906962" cy="3532188"/>
        </p:xfrm>
        <a:graphic>
          <a:graphicData uri="http://schemas.openxmlformats.org/presentationml/2006/ole">
            <p:oleObj spid="_x0000_s11270" name="Диаграмма" r:id="rId4" imgW="6096000" imgH="4076700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763713" y="0"/>
            <a:ext cx="6551612" cy="936625"/>
          </a:xfrm>
          <a:prstGeom prst="downArrowCallout">
            <a:avLst>
              <a:gd name="adj1" fmla="val 174873"/>
              <a:gd name="adj2" fmla="val 174873"/>
              <a:gd name="adj3" fmla="val 16667"/>
              <a:gd name="adj4" fmla="val 6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ВЫВОДЫ:</a:t>
            </a:r>
          </a:p>
        </p:txBody>
      </p:sp>
      <p:sp>
        <p:nvSpPr>
          <p:cNvPr id="14342" name="AutoShape 6" descr="Папирус"/>
          <p:cNvSpPr>
            <a:spLocks noChangeArrowheads="1"/>
          </p:cNvSpPr>
          <p:nvPr/>
        </p:nvSpPr>
        <p:spPr bwMode="auto">
          <a:xfrm>
            <a:off x="323850" y="1052513"/>
            <a:ext cx="9144000" cy="5545137"/>
          </a:xfrm>
          <a:prstGeom prst="vertic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ru-RU" b="1" dirty="0"/>
              <a:t>Конкретизировано понятие «музыкальные способности»,</a:t>
            </a:r>
          </a:p>
          <a:p>
            <a:pPr marL="342900" indent="-342900"/>
            <a:r>
              <a:rPr lang="ru-RU" b="1" dirty="0"/>
              <a:t> которое было выбрано в качестве рабочего.</a:t>
            </a:r>
          </a:p>
          <a:p>
            <a:pPr marL="342900" indent="-342900"/>
            <a:r>
              <a:rPr lang="ru-RU" b="1" dirty="0"/>
              <a:t>2. Выделены основные музыкальные способности </a:t>
            </a:r>
          </a:p>
          <a:p>
            <a:pPr marL="342900" indent="-342900"/>
            <a:r>
              <a:rPr lang="ru-RU" b="1" dirty="0"/>
              <a:t>(музыкально- слуховые представления, чувство ритма, </a:t>
            </a:r>
          </a:p>
          <a:p>
            <a:pPr marL="342900" indent="-342900"/>
            <a:r>
              <a:rPr lang="ru-RU" b="1" dirty="0"/>
              <a:t>ладовое чувство), критерии оценки музыкальных способностей.</a:t>
            </a:r>
          </a:p>
          <a:p>
            <a:pPr marL="342900" indent="-342900"/>
            <a:r>
              <a:rPr lang="ru-RU" b="1" dirty="0"/>
              <a:t> Определены показатели и уровни развития музыкальных </a:t>
            </a:r>
          </a:p>
          <a:p>
            <a:pPr marL="342900" indent="-342900"/>
            <a:r>
              <a:rPr lang="ru-RU" b="1" dirty="0"/>
              <a:t>способностей.</a:t>
            </a:r>
          </a:p>
          <a:p>
            <a:pPr marL="342900" indent="-342900"/>
            <a:r>
              <a:rPr lang="ru-RU" b="1" dirty="0"/>
              <a:t>3. Разработана технология развития музыкальных </a:t>
            </a:r>
          </a:p>
          <a:p>
            <a:pPr marL="342900" indent="-342900"/>
            <a:r>
              <a:rPr lang="ru-RU" b="1" dirty="0"/>
              <a:t>способностей детей </a:t>
            </a:r>
            <a:r>
              <a:rPr lang="ru-RU" b="1" dirty="0" smtClean="0"/>
              <a:t>старшего дошкольного </a:t>
            </a:r>
            <a:r>
              <a:rPr lang="ru-RU" b="1" dirty="0"/>
              <a:t>возраста.</a:t>
            </a:r>
          </a:p>
          <a:p>
            <a:pPr marL="342900" indent="-342900"/>
            <a:r>
              <a:rPr lang="ru-RU" b="1" dirty="0"/>
              <a:t>4. Была составлена программа нашей деятельности по </a:t>
            </a:r>
          </a:p>
          <a:p>
            <a:pPr marL="342900" indent="-342900"/>
            <a:r>
              <a:rPr lang="ru-RU" b="1" dirty="0"/>
              <a:t>развитию музыкальных способностей </a:t>
            </a:r>
            <a:r>
              <a:rPr lang="ru-RU" b="1" dirty="0" smtClean="0"/>
              <a:t>старших дошкольников </a:t>
            </a:r>
            <a:endParaRPr lang="ru-RU" b="1" dirty="0"/>
          </a:p>
          <a:p>
            <a:pPr marL="342900" indent="-342900"/>
            <a:r>
              <a:rPr lang="ru-RU" b="1" dirty="0"/>
              <a:t>средствами музыкального фольклора. </a:t>
            </a:r>
          </a:p>
        </p:txBody>
      </p:sp>
      <p:pic>
        <p:nvPicPr>
          <p:cNvPr id="14343" name="Picture 7" descr="Картинка 31 из 66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092950" y="5373688"/>
            <a:ext cx="1619250" cy="1285875"/>
          </a:xfrm>
          <a:noFill/>
          <a:ln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Картинка 45 из 6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27763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92275" y="1052513"/>
            <a:ext cx="7451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ru-RU" sz="2400" dirty="0"/>
              <a:t>Анализ научной литературы и практики музыкального воспитания </a:t>
            </a:r>
            <a:r>
              <a:rPr lang="ru-RU" sz="2400" dirty="0" smtClean="0"/>
              <a:t>дошкольников позволил </a:t>
            </a:r>
            <a:r>
              <a:rPr lang="ru-RU" sz="2400" dirty="0"/>
              <a:t>выявить ряд противоречий между: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ru-RU" sz="2400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47813" y="2205038"/>
            <a:ext cx="7416800" cy="1081087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b="1"/>
              <a:t>потенциальными возможностями детей в проявлении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музыкальных способностей и невозможностью их реализации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на практике.</a:t>
            </a:r>
          </a:p>
          <a:p>
            <a:pPr marL="342900" indent="-342900"/>
            <a:endParaRPr lang="ru-RU" b="1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547813" y="3500438"/>
            <a:ext cx="7416800" cy="1081087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2. большим развивающим потенциалом музыкального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фольклора и ограниченным его использованием на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практике работы с детьми</a:t>
            </a:r>
          </a:p>
          <a:p>
            <a:pPr marL="342900" indent="-342900"/>
            <a:endParaRPr lang="ru-RU" b="1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23850" y="4724400"/>
            <a:ext cx="8497888" cy="1871663"/>
          </a:xfrm>
          <a:prstGeom prst="cloudCallout">
            <a:avLst>
              <a:gd name="adj1" fmla="val -26352"/>
              <a:gd name="adj2" fmla="val 524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u="sng" dirty="0">
                <a:solidFill>
                  <a:srgbClr val="CC0000"/>
                </a:solidFill>
              </a:rPr>
              <a:t>Проблема исследования</a:t>
            </a:r>
            <a:r>
              <a:rPr lang="ru-RU" dirty="0"/>
              <a:t>: </a:t>
            </a:r>
          </a:p>
          <a:p>
            <a:pPr algn="ctr"/>
            <a:r>
              <a:rPr lang="ru-RU" b="1" dirty="0"/>
              <a:t>поиск </a:t>
            </a:r>
            <a:r>
              <a:rPr lang="ru-RU" b="1" dirty="0" err="1"/>
              <a:t>психолого</a:t>
            </a:r>
            <a:r>
              <a:rPr lang="ru-RU" b="1" dirty="0"/>
              <a:t>- педагогических условий музыкального развития </a:t>
            </a:r>
            <a:r>
              <a:rPr lang="ru-RU" b="1" dirty="0" smtClean="0"/>
              <a:t>дошкольников </a:t>
            </a:r>
            <a:r>
              <a:rPr lang="ru-RU" b="1" dirty="0"/>
              <a:t>через развитие у них музыкальных способностей средствами музыкального фольклора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55875" y="0"/>
            <a:ext cx="6265863" cy="1268413"/>
          </a:xfrm>
          <a:prstGeom prst="rect">
            <a:avLst/>
          </a:prstGeom>
          <a:gradFill rotWithShape="1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/>
              <a:t>теоретически обосновать и экспериментально </a:t>
            </a:r>
          </a:p>
          <a:p>
            <a:r>
              <a:rPr lang="ru-RU" b="1"/>
              <a:t>проверить возможность развития музыкальных </a:t>
            </a:r>
          </a:p>
          <a:p>
            <a:r>
              <a:rPr lang="ru-RU" b="1"/>
              <a:t>способностей детей средствами музыкального </a:t>
            </a:r>
          </a:p>
          <a:p>
            <a:r>
              <a:rPr lang="ru-RU" b="1"/>
              <a:t>фольклора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0" y="0"/>
            <a:ext cx="230346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ЦЕЛЬ: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0" y="1341438"/>
            <a:ext cx="230346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ОБЪЕКТ: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0" y="4076700"/>
            <a:ext cx="230346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ЗАДАЧИ: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0" y="2276475"/>
            <a:ext cx="230346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ПРЕДМЕТ: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555875" y="1341438"/>
            <a:ext cx="6265863" cy="792162"/>
          </a:xfrm>
          <a:prstGeom prst="rect">
            <a:avLst/>
          </a:prstGeom>
          <a:gradFill rotWithShape="1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/>
              <a:t>процесс музыкального развития </a:t>
            </a:r>
          </a:p>
          <a:p>
            <a:r>
              <a:rPr lang="ru-RU" b="1" dirty="0"/>
              <a:t>детей </a:t>
            </a:r>
            <a:r>
              <a:rPr lang="ru-RU" b="1" dirty="0" smtClean="0"/>
              <a:t>старшего </a:t>
            </a:r>
            <a:r>
              <a:rPr lang="ru-RU" b="1" dirty="0" err="1" smtClean="0"/>
              <a:t>дошкоьного</a:t>
            </a:r>
            <a:r>
              <a:rPr lang="ru-RU" b="1" dirty="0" smtClean="0"/>
              <a:t> возраста</a:t>
            </a:r>
            <a:endParaRPr lang="ru-RU" b="1" dirty="0"/>
          </a:p>
          <a:p>
            <a:endParaRPr lang="ru-RU" b="1" dirty="0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555875" y="2276475"/>
            <a:ext cx="6265863" cy="647700"/>
          </a:xfrm>
          <a:prstGeom prst="rect">
            <a:avLst/>
          </a:prstGeom>
          <a:gradFill rotWithShape="1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/>
              <a:t>развитие музыкальных способностей у детей </a:t>
            </a:r>
          </a:p>
          <a:p>
            <a:r>
              <a:rPr lang="ru-RU" b="1" dirty="0" smtClean="0"/>
              <a:t>Старшего дошкольного </a:t>
            </a:r>
            <a:r>
              <a:rPr lang="ru-RU" b="1" dirty="0"/>
              <a:t>возраста</a:t>
            </a:r>
          </a:p>
          <a:p>
            <a:endParaRPr lang="ru-RU" b="1" dirty="0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555875" y="2997200"/>
            <a:ext cx="6265863" cy="936625"/>
          </a:xfrm>
          <a:prstGeom prst="rect">
            <a:avLst/>
          </a:prstGeom>
          <a:gradFill rotWithShape="1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/>
              <a:t>развитие музыкальных способностей детей </a:t>
            </a:r>
          </a:p>
          <a:p>
            <a:r>
              <a:rPr lang="ru-RU" b="1" dirty="0" smtClean="0"/>
              <a:t>Старшего дошкольного </a:t>
            </a:r>
            <a:r>
              <a:rPr lang="ru-RU" b="1" dirty="0"/>
              <a:t>возраста будет успешным, если </a:t>
            </a:r>
          </a:p>
          <a:p>
            <a:r>
              <a:rPr lang="ru-RU" b="1" dirty="0"/>
              <a:t>будут использованы жанры детского фольклора</a:t>
            </a:r>
          </a:p>
          <a:p>
            <a:endParaRPr lang="ru-RU" b="1" dirty="0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555875" y="4005263"/>
            <a:ext cx="6265863" cy="2663825"/>
          </a:xfrm>
          <a:prstGeom prst="rect">
            <a:avLst/>
          </a:prstGeom>
          <a:gradFill rotWithShape="1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/>
              <a:t>1.</a:t>
            </a:r>
            <a:r>
              <a:rPr lang="ru-RU" dirty="0"/>
              <a:t> </a:t>
            </a:r>
            <a:r>
              <a:rPr lang="ru-RU" b="1" dirty="0"/>
              <a:t>проанализировать </a:t>
            </a:r>
            <a:r>
              <a:rPr lang="ru-RU" b="1" dirty="0" err="1"/>
              <a:t>психолого</a:t>
            </a:r>
            <a:r>
              <a:rPr lang="ru-RU" b="1" dirty="0"/>
              <a:t>- педагогическую </a:t>
            </a:r>
          </a:p>
          <a:p>
            <a:r>
              <a:rPr lang="ru-RU" b="1" dirty="0"/>
              <a:t>литературу по проблеме исследования и выделить</a:t>
            </a:r>
          </a:p>
          <a:p>
            <a:r>
              <a:rPr lang="ru-RU" b="1" dirty="0"/>
              <a:t> рабочее определение понятия «Музыкальные </a:t>
            </a:r>
          </a:p>
          <a:p>
            <a:r>
              <a:rPr lang="ru-RU" b="1" dirty="0"/>
              <a:t>способности»;</a:t>
            </a:r>
          </a:p>
          <a:p>
            <a:r>
              <a:rPr lang="ru-RU" b="1" dirty="0"/>
              <a:t>2. Выделить компоненты, критерии, показатели</a:t>
            </a:r>
          </a:p>
          <a:p>
            <a:r>
              <a:rPr lang="ru-RU" b="1" dirty="0"/>
              <a:t> развития музыкальных способностей детей </a:t>
            </a:r>
          </a:p>
          <a:p>
            <a:r>
              <a:rPr lang="ru-RU" b="1" dirty="0" smtClean="0"/>
              <a:t>Старшего дошкольного </a:t>
            </a:r>
            <a:r>
              <a:rPr lang="ru-RU" b="1" dirty="0"/>
              <a:t>школьного возраста</a:t>
            </a:r>
          </a:p>
          <a:p>
            <a:r>
              <a:rPr lang="ru-RU" b="1" dirty="0"/>
              <a:t>3. Разработать программу деятельности по развитию </a:t>
            </a:r>
          </a:p>
          <a:p>
            <a:r>
              <a:rPr lang="ru-RU" b="1" dirty="0"/>
              <a:t>музыкальных способностей (перспективный план)</a:t>
            </a:r>
          </a:p>
          <a:p>
            <a:endParaRPr lang="ru-RU" b="1" dirty="0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0" y="3068638"/>
            <a:ext cx="230346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ГИПОТЕЗА:</a:t>
            </a:r>
          </a:p>
        </p:txBody>
      </p:sp>
      <p:pic>
        <p:nvPicPr>
          <p:cNvPr id="7187" name="Picture 19" descr="Картинка 31 из 66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4941888"/>
            <a:ext cx="2411413" cy="1916112"/>
          </a:xfrm>
          <a:noFill/>
          <a:ln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algn="l"/>
            <a:r>
              <a:rPr lang="ru-RU" sz="1400"/>
              <a:t/>
            </a:r>
            <a:br>
              <a:rPr lang="ru-RU" sz="1400"/>
            </a:br>
            <a:endParaRPr lang="ru-RU" sz="1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27313" y="0"/>
            <a:ext cx="6516687" cy="249237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chemeClr val="tx2"/>
                </a:solidFill>
              </a:rPr>
              <a:t> Подходы к проблеме развития способностей,</a:t>
            </a:r>
          </a:p>
          <a:p>
            <a:r>
              <a:rPr lang="ru-RU" b="1">
                <a:solidFill>
                  <a:schemeClr val="tx2"/>
                </a:solidFill>
              </a:rPr>
              <a:t> разработанные зарубежными и отечественными</a:t>
            </a:r>
          </a:p>
          <a:p>
            <a:r>
              <a:rPr lang="ru-RU" b="1">
                <a:solidFill>
                  <a:schemeClr val="tx2"/>
                </a:solidFill>
              </a:rPr>
              <a:t> психологами и педагогами (Гилфорд Д., Лоуэнфельд В.,</a:t>
            </a:r>
          </a:p>
          <a:p>
            <a:r>
              <a:rPr lang="ru-RU" b="1">
                <a:solidFill>
                  <a:schemeClr val="tx2"/>
                </a:solidFill>
              </a:rPr>
              <a:t> Выготский Л.С., Теплов Б.М.), </a:t>
            </a:r>
          </a:p>
          <a:p>
            <a:r>
              <a:rPr lang="ru-RU" b="1">
                <a:solidFill>
                  <a:schemeClr val="tx2"/>
                </a:solidFill>
              </a:rPr>
              <a:t>психолого- педагогическая теория деятельности </a:t>
            </a:r>
          </a:p>
          <a:p>
            <a:r>
              <a:rPr lang="ru-RU" b="1">
                <a:solidFill>
                  <a:schemeClr val="tx2"/>
                </a:solidFill>
              </a:rPr>
              <a:t>(Рубинштейн С.Л., Леонтьев А.Н., Гальперин П.Я.), </a:t>
            </a:r>
          </a:p>
          <a:p>
            <a:r>
              <a:rPr lang="ru-RU" b="1">
                <a:solidFill>
                  <a:schemeClr val="tx2"/>
                </a:solidFill>
              </a:rPr>
              <a:t>теория музыкального обучения и воспитания</a:t>
            </a:r>
          </a:p>
          <a:p>
            <a:r>
              <a:rPr lang="ru-RU" b="1">
                <a:solidFill>
                  <a:schemeClr val="tx2"/>
                </a:solidFill>
              </a:rPr>
              <a:t> (Ветлугина Н., Зимина А., Орф К., Картавцева М.Т.)</a:t>
            </a:r>
            <a:br>
              <a:rPr lang="ru-RU" b="1">
                <a:solidFill>
                  <a:schemeClr val="tx2"/>
                </a:solidFill>
              </a:rPr>
            </a:b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0" y="260350"/>
            <a:ext cx="2665413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tx2"/>
                </a:solidFill>
              </a:rPr>
              <a:t>Методологическая и</a:t>
            </a:r>
          </a:p>
          <a:p>
            <a:pPr algn="ctr"/>
            <a:r>
              <a:rPr lang="ru-RU" b="1">
                <a:solidFill>
                  <a:schemeClr val="tx2"/>
                </a:solidFill>
              </a:rPr>
              <a:t> теоретическая </a:t>
            </a:r>
          </a:p>
          <a:p>
            <a:pPr algn="ctr"/>
            <a:r>
              <a:rPr lang="ru-RU" b="1">
                <a:solidFill>
                  <a:schemeClr val="tx2"/>
                </a:solidFill>
              </a:rPr>
              <a:t>основа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0" y="3429000"/>
            <a:ext cx="2665413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Теоретическая</a:t>
            </a:r>
          </a:p>
          <a:p>
            <a:pPr algn="ctr"/>
            <a:r>
              <a:rPr lang="ru-RU" b="1"/>
              <a:t> значимость</a:t>
            </a:r>
          </a:p>
        </p:txBody>
      </p:sp>
      <p:pic>
        <p:nvPicPr>
          <p:cNvPr id="8204" name="Picture 12" descr="Картинка 45 из 6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636838"/>
            <a:ext cx="6227762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627313" y="3213100"/>
            <a:ext cx="6516687" cy="15113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>
                <a:solidFill>
                  <a:schemeClr val="tx2"/>
                </a:solidFill>
              </a:rPr>
              <a:t>состоит в конкретизации понятия «музыкальные </a:t>
            </a:r>
          </a:p>
          <a:p>
            <a:r>
              <a:rPr lang="ru-RU" b="1" dirty="0">
                <a:solidFill>
                  <a:schemeClr val="tx2"/>
                </a:solidFill>
              </a:rPr>
              <a:t>способности </a:t>
            </a:r>
            <a:r>
              <a:rPr lang="ru-RU" b="1" dirty="0" smtClean="0">
                <a:solidFill>
                  <a:schemeClr val="tx2"/>
                </a:solidFill>
              </a:rPr>
              <a:t>дошкольников</a:t>
            </a:r>
            <a:r>
              <a:rPr lang="ru-RU" b="1" dirty="0">
                <a:solidFill>
                  <a:schemeClr val="tx2"/>
                </a:solidFill>
              </a:rPr>
              <a:t>»; выявление компонентов, </a:t>
            </a:r>
          </a:p>
          <a:p>
            <a:r>
              <a:rPr lang="ru-RU" b="1" dirty="0">
                <a:solidFill>
                  <a:schemeClr val="tx2"/>
                </a:solidFill>
              </a:rPr>
              <a:t>критериев, показателей, уровней.</a:t>
            </a:r>
            <a:br>
              <a:rPr lang="ru-RU" b="1" dirty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Картинка 45 из 6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636838"/>
            <a:ext cx="6227762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692275" y="692150"/>
            <a:ext cx="4895850" cy="129540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Опытно- экспериментальная работа</a:t>
            </a:r>
          </a:p>
          <a:p>
            <a:pPr algn="ctr"/>
            <a:r>
              <a:rPr lang="ru-RU" b="1"/>
              <a:t> проводилась в три этапа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23850" y="2636838"/>
            <a:ext cx="3600450" cy="792162"/>
          </a:xfrm>
          <a:prstGeom prst="flowChartAlternateProcess">
            <a:avLst/>
          </a:prstGeo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Констатирующий эксперимент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411413" y="4149725"/>
            <a:ext cx="3529012" cy="792163"/>
          </a:xfrm>
          <a:prstGeom prst="flowChartAlternateProcess">
            <a:avLst/>
          </a:prstGeo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Формирующий эксперимент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4572000" y="2636838"/>
            <a:ext cx="3670300" cy="792162"/>
          </a:xfrm>
          <a:prstGeom prst="flowChartAlternateProcess">
            <a:avLst/>
          </a:prstGeo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Контрольный эксперимент</a:t>
            </a:r>
            <a:br>
              <a:rPr lang="ru-RU" b="1"/>
            </a:br>
            <a:endParaRPr lang="ru-RU" b="1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1763713" y="2060575"/>
            <a:ext cx="720725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5795963" y="2060575"/>
            <a:ext cx="720725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3851275" y="2133600"/>
            <a:ext cx="720725" cy="2014538"/>
          </a:xfrm>
          <a:prstGeom prst="downArrow">
            <a:avLst>
              <a:gd name="adj1" fmla="val 50000"/>
              <a:gd name="adj2" fmla="val 6987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Картинка 22 из 66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54563" y="260350"/>
            <a:ext cx="4148137" cy="6337300"/>
          </a:xfrm>
          <a:noFill/>
          <a:ln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4370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/>
              <a:t>: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539750" y="333375"/>
            <a:ext cx="4032250" cy="1152525"/>
          </a:xfrm>
          <a:prstGeom prst="downArrowCallout">
            <a:avLst>
              <a:gd name="adj1" fmla="val 87466"/>
              <a:gd name="adj2" fmla="val 87466"/>
              <a:gd name="adj3" fmla="val 16667"/>
              <a:gd name="adj4" fmla="val 66667"/>
            </a:avLst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Методы исследования</a:t>
            </a:r>
          </a:p>
        </p:txBody>
      </p:sp>
      <p:sp>
        <p:nvSpPr>
          <p:cNvPr id="3083" name="AutoShape 11" descr="Папирус"/>
          <p:cNvSpPr>
            <a:spLocks noChangeArrowheads="1"/>
          </p:cNvSpPr>
          <p:nvPr/>
        </p:nvSpPr>
        <p:spPr bwMode="auto">
          <a:xfrm>
            <a:off x="0" y="1628775"/>
            <a:ext cx="5364163" cy="4895850"/>
          </a:xfrm>
          <a:prstGeom prst="verticalScroll">
            <a:avLst>
              <a:gd name="adj" fmla="val 12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b="1"/>
              <a:t>анализ психолого- педагогической </a:t>
            </a:r>
          </a:p>
          <a:p>
            <a:pPr algn="ctr">
              <a:spcBef>
                <a:spcPct val="20000"/>
              </a:spcBef>
            </a:pPr>
            <a:r>
              <a:rPr lang="ru-RU" b="1"/>
              <a:t>литературы, индивидуальная </a:t>
            </a:r>
          </a:p>
          <a:p>
            <a:pPr algn="ctr">
              <a:spcBef>
                <a:spcPct val="20000"/>
              </a:spcBef>
            </a:pPr>
            <a:r>
              <a:rPr lang="ru-RU" b="1"/>
              <a:t>беседа с детьми, наблюдение, </a:t>
            </a:r>
          </a:p>
          <a:p>
            <a:pPr algn="ctr">
              <a:spcBef>
                <a:spcPct val="20000"/>
              </a:spcBef>
            </a:pPr>
            <a:r>
              <a:rPr lang="ru-RU" b="1"/>
              <a:t>анализ продуктов детской </a:t>
            </a:r>
          </a:p>
          <a:p>
            <a:pPr algn="ctr">
              <a:spcBef>
                <a:spcPct val="20000"/>
              </a:spcBef>
            </a:pPr>
            <a:r>
              <a:rPr lang="ru-RU" b="1"/>
              <a:t>деятельности, подбор </a:t>
            </a:r>
          </a:p>
          <a:p>
            <a:pPr algn="ctr">
              <a:spcBef>
                <a:spcPct val="20000"/>
              </a:spcBef>
            </a:pPr>
            <a:r>
              <a:rPr lang="ru-RU" b="1"/>
              <a:t>диагностических заданий</a:t>
            </a:r>
          </a:p>
          <a:p>
            <a:pPr algn="ctr"/>
            <a:endParaRPr lang="ru-RU" b="1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Картинка 45 из 6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636838"/>
            <a:ext cx="6227762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11188" y="188913"/>
            <a:ext cx="7777162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Параметры и критерии диагностики музыкальных способностей</a:t>
            </a:r>
          </a:p>
        </p:txBody>
      </p:sp>
      <p:sp>
        <p:nvSpPr>
          <p:cNvPr id="4108" name="AutoShape 12" descr="Дуб"/>
          <p:cNvSpPr>
            <a:spLocks noChangeArrowheads="1"/>
          </p:cNvSpPr>
          <p:nvPr/>
        </p:nvSpPr>
        <p:spPr bwMode="auto">
          <a:xfrm>
            <a:off x="611188" y="981075"/>
            <a:ext cx="3455987" cy="863600"/>
          </a:xfrm>
          <a:prstGeom prst="flowChartAlternateProcess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Основные музыкальные </a:t>
            </a:r>
          </a:p>
          <a:p>
            <a:pPr algn="ctr"/>
            <a:r>
              <a:rPr lang="ru-RU" b="1"/>
              <a:t>способности</a:t>
            </a:r>
          </a:p>
        </p:txBody>
      </p:sp>
      <p:sp>
        <p:nvSpPr>
          <p:cNvPr id="4110" name="AutoShape 14" descr="Циновка"/>
          <p:cNvSpPr>
            <a:spLocks noChangeArrowheads="1"/>
          </p:cNvSpPr>
          <p:nvPr/>
        </p:nvSpPr>
        <p:spPr bwMode="auto">
          <a:xfrm>
            <a:off x="179388" y="1989138"/>
            <a:ext cx="4248150" cy="1008062"/>
          </a:xfrm>
          <a:prstGeom prst="ribbon2">
            <a:avLst>
              <a:gd name="adj1" fmla="val 12500"/>
              <a:gd name="adj2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Ладовое чувство</a:t>
            </a:r>
          </a:p>
        </p:txBody>
      </p:sp>
      <p:sp>
        <p:nvSpPr>
          <p:cNvPr id="4111" name="AutoShape 15"/>
          <p:cNvSpPr>
            <a:spLocks/>
          </p:cNvSpPr>
          <p:nvPr/>
        </p:nvSpPr>
        <p:spPr bwMode="auto">
          <a:xfrm>
            <a:off x="4572000" y="1628775"/>
            <a:ext cx="1008063" cy="4176713"/>
          </a:xfrm>
          <a:prstGeom prst="rightBrace">
            <a:avLst>
              <a:gd name="adj1" fmla="val 34528"/>
              <a:gd name="adj2" fmla="val 50000"/>
            </a:avLst>
          </a:prstGeom>
          <a:noFill/>
          <a:ln w="13017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AutoShape 16" descr="Папирус"/>
          <p:cNvSpPr>
            <a:spLocks noChangeArrowheads="1"/>
          </p:cNvSpPr>
          <p:nvPr/>
        </p:nvSpPr>
        <p:spPr bwMode="auto">
          <a:xfrm>
            <a:off x="5364163" y="1484313"/>
            <a:ext cx="1944687" cy="863600"/>
          </a:xfrm>
          <a:prstGeom prst="flowChartPunchedTap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Высокий</a:t>
            </a:r>
            <a:r>
              <a:rPr lang="ru-RU"/>
              <a:t> </a:t>
            </a:r>
          </a:p>
        </p:txBody>
      </p:sp>
      <p:sp>
        <p:nvSpPr>
          <p:cNvPr id="4115" name="AutoShape 19" descr="Папирус"/>
          <p:cNvSpPr>
            <a:spLocks noChangeArrowheads="1"/>
          </p:cNvSpPr>
          <p:nvPr/>
        </p:nvSpPr>
        <p:spPr bwMode="auto">
          <a:xfrm>
            <a:off x="5364163" y="2349500"/>
            <a:ext cx="1944687" cy="863600"/>
          </a:xfrm>
          <a:prstGeom prst="flowChartPunchedTap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Средний</a:t>
            </a:r>
          </a:p>
        </p:txBody>
      </p:sp>
      <p:sp>
        <p:nvSpPr>
          <p:cNvPr id="4116" name="AutoShape 20" descr="Папирус"/>
          <p:cNvSpPr>
            <a:spLocks noChangeArrowheads="1"/>
          </p:cNvSpPr>
          <p:nvPr/>
        </p:nvSpPr>
        <p:spPr bwMode="auto">
          <a:xfrm>
            <a:off x="5435600" y="3213100"/>
            <a:ext cx="1944688" cy="863600"/>
          </a:xfrm>
          <a:prstGeom prst="flowChartPunchedTap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Низкий</a:t>
            </a:r>
            <a:r>
              <a:rPr lang="ru-RU"/>
              <a:t> </a:t>
            </a:r>
          </a:p>
        </p:txBody>
      </p:sp>
      <p:sp>
        <p:nvSpPr>
          <p:cNvPr id="4117" name="AutoShape 21" descr="Циновка"/>
          <p:cNvSpPr>
            <a:spLocks noChangeArrowheads="1"/>
          </p:cNvSpPr>
          <p:nvPr/>
        </p:nvSpPr>
        <p:spPr bwMode="auto">
          <a:xfrm>
            <a:off x="250825" y="3429000"/>
            <a:ext cx="4248150" cy="1008063"/>
          </a:xfrm>
          <a:prstGeom prst="ribbon2">
            <a:avLst>
              <a:gd name="adj1" fmla="val 12500"/>
              <a:gd name="adj2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Музыкально- </a:t>
            </a:r>
          </a:p>
          <a:p>
            <a:pPr algn="ctr"/>
            <a:r>
              <a:rPr lang="ru-RU" b="1"/>
              <a:t>слуховые </a:t>
            </a:r>
          </a:p>
          <a:p>
            <a:pPr algn="ctr"/>
            <a:r>
              <a:rPr lang="ru-RU" b="1"/>
              <a:t>представления</a:t>
            </a:r>
          </a:p>
        </p:txBody>
      </p:sp>
      <p:sp>
        <p:nvSpPr>
          <p:cNvPr id="4118" name="AutoShape 22" descr="Циновка"/>
          <p:cNvSpPr>
            <a:spLocks noChangeArrowheads="1"/>
          </p:cNvSpPr>
          <p:nvPr/>
        </p:nvSpPr>
        <p:spPr bwMode="auto">
          <a:xfrm>
            <a:off x="323850" y="4868863"/>
            <a:ext cx="4248150" cy="1008062"/>
          </a:xfrm>
          <a:prstGeom prst="ribbon2">
            <a:avLst>
              <a:gd name="adj1" fmla="val 12500"/>
              <a:gd name="adj2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Чувство ритма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Картинка 66 из 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3625850"/>
            <a:ext cx="3779837" cy="3232150"/>
          </a:xfrm>
          <a:prstGeom prst="rect">
            <a:avLst/>
          </a:prstGeom>
          <a:noFill/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8313" y="404813"/>
            <a:ext cx="7488237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Уровни развития компонентов музыкальных способностей</a:t>
            </a:r>
          </a:p>
        </p:txBody>
      </p:sp>
      <p:sp>
        <p:nvSpPr>
          <p:cNvPr id="10246" name="AutoShape 6" descr="Почтовая бумага"/>
          <p:cNvSpPr>
            <a:spLocks noChangeArrowheads="1"/>
          </p:cNvSpPr>
          <p:nvPr/>
        </p:nvSpPr>
        <p:spPr bwMode="auto">
          <a:xfrm>
            <a:off x="611188" y="1484313"/>
            <a:ext cx="3024187" cy="1800225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Музыкальный слух</a:t>
            </a:r>
          </a:p>
        </p:txBody>
      </p:sp>
      <p:sp>
        <p:nvSpPr>
          <p:cNvPr id="10247" name="AutoShape 7" descr="Папирус"/>
          <p:cNvSpPr>
            <a:spLocks noChangeArrowheads="1"/>
          </p:cNvSpPr>
          <p:nvPr/>
        </p:nvSpPr>
        <p:spPr bwMode="auto">
          <a:xfrm>
            <a:off x="5364163" y="1557338"/>
            <a:ext cx="1944687" cy="863600"/>
          </a:xfrm>
          <a:prstGeom prst="flowChartPunchedTap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Высокий</a:t>
            </a:r>
            <a:r>
              <a:rPr lang="ru-RU"/>
              <a:t> </a:t>
            </a:r>
          </a:p>
        </p:txBody>
      </p:sp>
      <p:sp>
        <p:nvSpPr>
          <p:cNvPr id="10248" name="AutoShape 8" descr="Папирус"/>
          <p:cNvSpPr>
            <a:spLocks noChangeArrowheads="1"/>
          </p:cNvSpPr>
          <p:nvPr/>
        </p:nvSpPr>
        <p:spPr bwMode="auto">
          <a:xfrm>
            <a:off x="5435600" y="2492375"/>
            <a:ext cx="1944688" cy="863600"/>
          </a:xfrm>
          <a:prstGeom prst="flowChartPunchedTap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Средний</a:t>
            </a:r>
          </a:p>
        </p:txBody>
      </p:sp>
      <p:sp>
        <p:nvSpPr>
          <p:cNvPr id="10249" name="AutoShape 9" descr="Папирус"/>
          <p:cNvSpPr>
            <a:spLocks noChangeArrowheads="1"/>
          </p:cNvSpPr>
          <p:nvPr/>
        </p:nvSpPr>
        <p:spPr bwMode="auto">
          <a:xfrm>
            <a:off x="5508625" y="3357563"/>
            <a:ext cx="1944688" cy="863600"/>
          </a:xfrm>
          <a:prstGeom prst="flowChartPunchedTap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Низкий</a:t>
            </a:r>
            <a:r>
              <a:rPr lang="ru-RU"/>
              <a:t> </a:t>
            </a: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>
            <a:off x="4284663" y="1628775"/>
            <a:ext cx="1008062" cy="4176713"/>
          </a:xfrm>
          <a:prstGeom prst="rightBrace">
            <a:avLst>
              <a:gd name="adj1" fmla="val 34528"/>
              <a:gd name="adj2" fmla="val 50000"/>
            </a:avLst>
          </a:prstGeom>
          <a:noFill/>
          <a:ln w="13017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AutoShape 11" descr="Почтовая бумага"/>
          <p:cNvSpPr>
            <a:spLocks noChangeArrowheads="1"/>
          </p:cNvSpPr>
          <p:nvPr/>
        </p:nvSpPr>
        <p:spPr bwMode="auto">
          <a:xfrm>
            <a:off x="684213" y="3716338"/>
            <a:ext cx="3024187" cy="1800225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Чувство ритма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95288" y="1125538"/>
            <a:ext cx="1871662" cy="1295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 descr="Папирус"/>
          <p:cNvSpPr>
            <a:spLocks noChangeArrowheads="1"/>
          </p:cNvSpPr>
          <p:nvPr/>
        </p:nvSpPr>
        <p:spPr bwMode="auto">
          <a:xfrm>
            <a:off x="2051050" y="188913"/>
            <a:ext cx="7092950" cy="4103687"/>
          </a:xfrm>
          <a:prstGeom prst="vertic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/>
              <a:t>Программа деятельности</a:t>
            </a:r>
          </a:p>
          <a:p>
            <a:r>
              <a:rPr lang="ru-RU" sz="2800" b="1" dirty="0"/>
              <a:t> по развитию</a:t>
            </a:r>
          </a:p>
          <a:p>
            <a:r>
              <a:rPr lang="ru-RU" sz="2800" b="1" dirty="0"/>
              <a:t> музыкальных </a:t>
            </a:r>
          </a:p>
          <a:p>
            <a:r>
              <a:rPr lang="ru-RU" sz="2800" b="1" dirty="0"/>
              <a:t>способностей </a:t>
            </a:r>
            <a:r>
              <a:rPr lang="ru-RU" sz="2800" b="1" dirty="0" smtClean="0"/>
              <a:t>с</a:t>
            </a:r>
            <a:r>
              <a:rPr lang="ru-RU" sz="2800" b="1" dirty="0" smtClean="0"/>
              <a:t>тарших </a:t>
            </a:r>
          </a:p>
          <a:p>
            <a:r>
              <a:rPr lang="ru-RU" sz="2800" b="1" dirty="0" smtClean="0"/>
              <a:t>дошкольников </a:t>
            </a:r>
          </a:p>
          <a:p>
            <a:r>
              <a:rPr lang="ru-RU" sz="2800" b="1" dirty="0" smtClean="0"/>
              <a:t>средствами </a:t>
            </a:r>
            <a:endParaRPr lang="ru-RU" sz="2800" b="1" dirty="0"/>
          </a:p>
          <a:p>
            <a:r>
              <a:rPr lang="ru-RU" sz="2800" b="1" dirty="0"/>
              <a:t>фольклора</a:t>
            </a:r>
          </a:p>
        </p:txBody>
      </p:sp>
      <p:pic>
        <p:nvPicPr>
          <p:cNvPr id="5129" name="Picture 9" descr="Картинка 127 из 6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922713"/>
            <a:ext cx="4211637" cy="2935287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434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Диаграмма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Динамика развития музыкальных способностей старших дошкольников</vt:lpstr>
      <vt:lpstr>Слайд 11</vt:lpstr>
    </vt:vector>
  </TitlesOfParts>
  <Company>Школа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музыкальных способностей средствами музыкального фольклора у детей младшего школьного возраста</dc:title>
  <dc:creator>Психолог</dc:creator>
  <cp:lastModifiedBy>User</cp:lastModifiedBy>
  <cp:revision>8</cp:revision>
  <dcterms:created xsi:type="dcterms:W3CDTF">2011-04-22T08:03:24Z</dcterms:created>
  <dcterms:modified xsi:type="dcterms:W3CDTF">2013-02-02T09:36:38Z</dcterms:modified>
</cp:coreProperties>
</file>