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57" r:id="rId7"/>
    <p:sldId id="258" r:id="rId8"/>
    <p:sldId id="264" r:id="rId9"/>
    <p:sldId id="259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9933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236841-7060-4B18-8939-CA650EF5567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D86CCE-1CEE-4F3F-A72E-6AB76446542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CF1218-3282-403F-9462-584D5B566C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8D5C16-8D5A-4CB6-B8B2-7F20ABDCCA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1B6174-6BBD-4F01-A249-7A4F51E94E7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615D9-CE90-44D6-A413-22F027615E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59C2CF-A148-4BFE-9F5D-738FCD3957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8A758-6D7C-4BF2-8337-00016748635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C2B52C-6409-4D56-A0D4-B58A4BF78C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EA2065-57B6-4343-A102-90FFF288644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923B82-2D82-409A-811F-B8799CDF9A7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7191CAF-481E-49CD-BAB1-67090432975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1" name="Picture 13" descr="Картинка 158 из 1343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357158" y="285729"/>
            <a:ext cx="7739092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000" b="1" i="1" dirty="0">
                <a:solidFill>
                  <a:schemeClr val="tx2"/>
                </a:solidFill>
              </a:rPr>
              <a:t>Развитие музыкальных способностей средствами музыкального фольклора у детей </a:t>
            </a:r>
            <a:r>
              <a:rPr lang="ru-RU" sz="4000" b="1" i="1" dirty="0" smtClean="0">
                <a:solidFill>
                  <a:schemeClr val="tx2"/>
                </a:solidFill>
              </a:rPr>
              <a:t>старшего дошкольного </a:t>
            </a:r>
            <a:r>
              <a:rPr lang="ru-RU" sz="4000" b="1" i="1" dirty="0">
                <a:solidFill>
                  <a:schemeClr val="tx2"/>
                </a:solidFill>
              </a:rPr>
              <a:t>возраста</a:t>
            </a: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3933825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ru-RU" sz="2000" b="1" i="1" dirty="0" smtClean="0">
                <a:solidFill>
                  <a:schemeClr val="tx2"/>
                </a:solidFill>
              </a:rPr>
              <a:t>Музыкальный руководитель:</a:t>
            </a:r>
          </a:p>
          <a:p>
            <a:pPr algn="r"/>
            <a:r>
              <a:rPr lang="ru-RU" sz="2000" b="1" i="1" dirty="0" smtClean="0">
                <a:solidFill>
                  <a:schemeClr val="tx2"/>
                </a:solidFill>
              </a:rPr>
              <a:t>Мащенко Е.В.</a:t>
            </a:r>
            <a:endParaRPr lang="ru-RU" sz="2000" b="1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solidFill>
                  <a:srgbClr val="FF3300"/>
                </a:solidFill>
              </a:rPr>
              <a:t>Динамика развития музыкальных способностей </a:t>
            </a:r>
            <a:r>
              <a:rPr lang="ru-RU" sz="2800" dirty="0" smtClean="0">
                <a:solidFill>
                  <a:srgbClr val="FF3300"/>
                </a:solidFill>
              </a:rPr>
              <a:t>старших дошкольников</a:t>
            </a:r>
            <a:endParaRPr lang="ru-RU" sz="2800" dirty="0">
              <a:solidFill>
                <a:srgbClr val="FF3300"/>
              </a:solidFill>
            </a:endParaRPr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539750" y="1125538"/>
          <a:ext cx="4835525" cy="3455987"/>
        </p:xfrm>
        <a:graphic>
          <a:graphicData uri="http://schemas.openxmlformats.org/presentationml/2006/ole">
            <p:oleObj spid="_x0000_s11268" name="Диаграмма" r:id="rId3" imgW="6096000" imgH="4067251" progId="MSGraph.Chart.8">
              <p:embed followColorScheme="full"/>
            </p:oleObj>
          </a:graphicData>
        </a:graphic>
      </p:graphicFrame>
      <p:graphicFrame>
        <p:nvGraphicFramePr>
          <p:cNvPr id="11270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4237038" y="3136900"/>
          <a:ext cx="4906962" cy="3532188"/>
        </p:xfrm>
        <a:graphic>
          <a:graphicData uri="http://schemas.openxmlformats.org/presentationml/2006/ole">
            <p:oleObj spid="_x0000_s11270" name="Диаграмма" r:id="rId4" imgW="6096000" imgH="4076700" progId="MSGraph.Chart.8">
              <p:embed followColorScheme="full"/>
            </p:oleObj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1763713" y="0"/>
            <a:ext cx="6551612" cy="936625"/>
          </a:xfrm>
          <a:prstGeom prst="downArrowCallout">
            <a:avLst>
              <a:gd name="adj1" fmla="val 174873"/>
              <a:gd name="adj2" fmla="val 174873"/>
              <a:gd name="adj3" fmla="val 16667"/>
              <a:gd name="adj4" fmla="val 66667"/>
            </a:avLst>
          </a:prstGeom>
          <a:gradFill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ВЫВОДЫ:</a:t>
            </a:r>
          </a:p>
        </p:txBody>
      </p:sp>
      <p:sp>
        <p:nvSpPr>
          <p:cNvPr id="14342" name="AutoShape 6" descr="Папирус"/>
          <p:cNvSpPr>
            <a:spLocks noChangeArrowheads="1"/>
          </p:cNvSpPr>
          <p:nvPr/>
        </p:nvSpPr>
        <p:spPr bwMode="auto">
          <a:xfrm>
            <a:off x="323850" y="1052513"/>
            <a:ext cx="9144000" cy="5545137"/>
          </a:xfrm>
          <a:prstGeom prst="verticalScroll">
            <a:avLst>
              <a:gd name="adj" fmla="val 125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buFontTx/>
              <a:buAutoNum type="arabicPeriod"/>
            </a:pPr>
            <a:r>
              <a:rPr lang="ru-RU" b="1" dirty="0"/>
              <a:t>Конкретизировано понятие «музыкальные способности»,</a:t>
            </a:r>
          </a:p>
          <a:p>
            <a:pPr marL="342900" indent="-342900"/>
            <a:r>
              <a:rPr lang="ru-RU" b="1" dirty="0"/>
              <a:t> которое было выбрано в качестве рабочего.</a:t>
            </a:r>
          </a:p>
          <a:p>
            <a:pPr marL="342900" indent="-342900"/>
            <a:r>
              <a:rPr lang="ru-RU" b="1" dirty="0"/>
              <a:t>2. Выделены основные музыкальные способности </a:t>
            </a:r>
          </a:p>
          <a:p>
            <a:pPr marL="342900" indent="-342900"/>
            <a:r>
              <a:rPr lang="ru-RU" b="1" dirty="0"/>
              <a:t>(музыкально- слуховые представления, чувство ритма, </a:t>
            </a:r>
          </a:p>
          <a:p>
            <a:pPr marL="342900" indent="-342900"/>
            <a:r>
              <a:rPr lang="ru-RU" b="1" dirty="0"/>
              <a:t>ладовое чувство), критерии оценки музыкальных способностей.</a:t>
            </a:r>
          </a:p>
          <a:p>
            <a:pPr marL="342900" indent="-342900"/>
            <a:r>
              <a:rPr lang="ru-RU" b="1" dirty="0"/>
              <a:t> Определены показатели и уровни развития музыкальных </a:t>
            </a:r>
          </a:p>
          <a:p>
            <a:pPr marL="342900" indent="-342900"/>
            <a:r>
              <a:rPr lang="ru-RU" b="1" dirty="0"/>
              <a:t>способностей.</a:t>
            </a:r>
          </a:p>
          <a:p>
            <a:pPr marL="342900" indent="-342900"/>
            <a:r>
              <a:rPr lang="ru-RU" b="1" dirty="0"/>
              <a:t>3. Разработана технология развития музыкальных </a:t>
            </a:r>
          </a:p>
          <a:p>
            <a:pPr marL="342900" indent="-342900"/>
            <a:r>
              <a:rPr lang="ru-RU" b="1" dirty="0"/>
              <a:t>способностей детей </a:t>
            </a:r>
            <a:r>
              <a:rPr lang="ru-RU" b="1" dirty="0" smtClean="0"/>
              <a:t>старшего дошкольного </a:t>
            </a:r>
            <a:r>
              <a:rPr lang="ru-RU" b="1" dirty="0"/>
              <a:t>возраста.</a:t>
            </a:r>
          </a:p>
          <a:p>
            <a:pPr marL="342900" indent="-342900"/>
            <a:r>
              <a:rPr lang="ru-RU" b="1" dirty="0"/>
              <a:t>4. Была составлена программа нашей деятельности по </a:t>
            </a:r>
          </a:p>
          <a:p>
            <a:pPr marL="342900" indent="-342900"/>
            <a:r>
              <a:rPr lang="ru-RU" b="1" dirty="0"/>
              <a:t>развитию музыкальных способностей </a:t>
            </a:r>
            <a:r>
              <a:rPr lang="ru-RU" b="1" dirty="0" smtClean="0"/>
              <a:t>старших дошкольников </a:t>
            </a:r>
            <a:endParaRPr lang="ru-RU" b="1" dirty="0"/>
          </a:p>
          <a:p>
            <a:pPr marL="342900" indent="-342900"/>
            <a:r>
              <a:rPr lang="ru-RU" b="1" dirty="0"/>
              <a:t>средствами музыкального фольклора. </a:t>
            </a:r>
          </a:p>
        </p:txBody>
      </p:sp>
      <p:pic>
        <p:nvPicPr>
          <p:cNvPr id="14343" name="Picture 7" descr="Картинка 31 из 66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7092950" y="5373688"/>
            <a:ext cx="1619250" cy="1285875"/>
          </a:xfrm>
          <a:noFill/>
          <a:ln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Картинка 45 из 66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227763" cy="422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692275" y="1052513"/>
            <a:ext cx="74517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ru-RU" sz="2400" dirty="0"/>
              <a:t>Анализ научной литературы и практики музыкального воспитания </a:t>
            </a:r>
            <a:r>
              <a:rPr lang="ru-RU" sz="2400" dirty="0" smtClean="0"/>
              <a:t>дошкольников позволил </a:t>
            </a:r>
            <a:r>
              <a:rPr lang="ru-RU" sz="2400" dirty="0"/>
              <a:t>выявить ряд противоречий между: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endParaRPr lang="ru-RU" sz="2400" dirty="0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1547813" y="2205038"/>
            <a:ext cx="7416800" cy="1081087"/>
          </a:xfrm>
          <a:prstGeom prst="rect">
            <a:avLst/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lang="ru-RU" b="1"/>
              <a:t>потенциальными возможностями детей в проявлении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ru-RU" b="1"/>
              <a:t>музыкальных способностей и невозможностью их реализации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ru-RU" b="1"/>
              <a:t>на практике.</a:t>
            </a:r>
          </a:p>
          <a:p>
            <a:pPr marL="342900" indent="-342900"/>
            <a:endParaRPr lang="ru-RU" b="1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1547813" y="3500438"/>
            <a:ext cx="7416800" cy="1081087"/>
          </a:xfrm>
          <a:prstGeom prst="rect">
            <a:avLst/>
          </a:prstGeom>
          <a:gradFill rotWithShape="1">
            <a:gsLst>
              <a:gs pos="0">
                <a:srgbClr val="CCCCFF"/>
              </a:gs>
              <a:gs pos="17999">
                <a:srgbClr val="99CCFF"/>
              </a:gs>
              <a:gs pos="39000">
                <a:srgbClr val="CC99FF"/>
              </a:gs>
              <a:gs pos="64000">
                <a:srgbClr val="9966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</a:pPr>
            <a:r>
              <a:rPr lang="ru-RU" b="1"/>
              <a:t>2. большим развивающим потенциалом музыкального 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</a:pPr>
            <a:r>
              <a:rPr lang="ru-RU" b="1"/>
              <a:t>фольклора и ограниченным его использованием на 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</a:pPr>
            <a:r>
              <a:rPr lang="ru-RU" b="1"/>
              <a:t>практике работы с детьми</a:t>
            </a:r>
          </a:p>
          <a:p>
            <a:pPr marL="342900" indent="-342900"/>
            <a:endParaRPr lang="ru-RU" b="1"/>
          </a:p>
        </p:txBody>
      </p:sp>
      <p:sp>
        <p:nvSpPr>
          <p:cNvPr id="6153" name="AutoShape 9"/>
          <p:cNvSpPr>
            <a:spLocks noChangeArrowheads="1"/>
          </p:cNvSpPr>
          <p:nvPr/>
        </p:nvSpPr>
        <p:spPr bwMode="auto">
          <a:xfrm>
            <a:off x="323850" y="4724400"/>
            <a:ext cx="8497888" cy="1871663"/>
          </a:xfrm>
          <a:prstGeom prst="cloudCallout">
            <a:avLst>
              <a:gd name="adj1" fmla="val -26352"/>
              <a:gd name="adj2" fmla="val 5245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b="1" u="sng" dirty="0">
                <a:solidFill>
                  <a:srgbClr val="CC0000"/>
                </a:solidFill>
              </a:rPr>
              <a:t>Проблема исследования</a:t>
            </a:r>
            <a:r>
              <a:rPr lang="ru-RU" dirty="0"/>
              <a:t>: </a:t>
            </a:r>
          </a:p>
          <a:p>
            <a:pPr algn="ctr"/>
            <a:r>
              <a:rPr lang="ru-RU" b="1" dirty="0"/>
              <a:t>поиск </a:t>
            </a:r>
            <a:r>
              <a:rPr lang="ru-RU" b="1" dirty="0" err="1"/>
              <a:t>психолого</a:t>
            </a:r>
            <a:r>
              <a:rPr lang="ru-RU" b="1" dirty="0"/>
              <a:t>- педагогических условий музыкального развития </a:t>
            </a:r>
            <a:r>
              <a:rPr lang="ru-RU" b="1" dirty="0" smtClean="0"/>
              <a:t>дошкольников </a:t>
            </a:r>
            <a:r>
              <a:rPr lang="ru-RU" b="1" dirty="0"/>
              <a:t>через развитие у них музыкальных способностей средствами музыкального фольклора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555875" y="0"/>
            <a:ext cx="6265863" cy="1268413"/>
          </a:xfrm>
          <a:prstGeom prst="rect">
            <a:avLst/>
          </a:prstGeom>
          <a:gradFill rotWithShape="1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b="1"/>
              <a:t>теоретически обосновать и экспериментально </a:t>
            </a:r>
          </a:p>
          <a:p>
            <a:r>
              <a:rPr lang="ru-RU" b="1"/>
              <a:t>проверить возможность развития музыкальных </a:t>
            </a:r>
          </a:p>
          <a:p>
            <a:r>
              <a:rPr lang="ru-RU" b="1"/>
              <a:t>способностей детей средствами музыкального </a:t>
            </a:r>
          </a:p>
          <a:p>
            <a:r>
              <a:rPr lang="ru-RU" b="1"/>
              <a:t>фольклора</a:t>
            </a:r>
          </a:p>
        </p:txBody>
      </p:sp>
      <p:sp>
        <p:nvSpPr>
          <p:cNvPr id="7176" name="AutoShape 8"/>
          <p:cNvSpPr>
            <a:spLocks noChangeArrowheads="1"/>
          </p:cNvSpPr>
          <p:nvPr/>
        </p:nvSpPr>
        <p:spPr bwMode="auto">
          <a:xfrm>
            <a:off x="0" y="0"/>
            <a:ext cx="2303463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ЦЕЛЬ:</a:t>
            </a:r>
          </a:p>
        </p:txBody>
      </p:sp>
      <p:sp>
        <p:nvSpPr>
          <p:cNvPr id="7177" name="AutoShape 9"/>
          <p:cNvSpPr>
            <a:spLocks noChangeArrowheads="1"/>
          </p:cNvSpPr>
          <p:nvPr/>
        </p:nvSpPr>
        <p:spPr bwMode="auto">
          <a:xfrm>
            <a:off x="0" y="1341438"/>
            <a:ext cx="2303463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ОБЪЕКТ:</a:t>
            </a:r>
          </a:p>
        </p:txBody>
      </p:sp>
      <p:sp>
        <p:nvSpPr>
          <p:cNvPr id="7179" name="AutoShape 11"/>
          <p:cNvSpPr>
            <a:spLocks noChangeArrowheads="1"/>
          </p:cNvSpPr>
          <p:nvPr/>
        </p:nvSpPr>
        <p:spPr bwMode="auto">
          <a:xfrm>
            <a:off x="0" y="4076700"/>
            <a:ext cx="2303463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ЗАДАЧИ:</a:t>
            </a:r>
          </a:p>
        </p:txBody>
      </p:sp>
      <p:sp>
        <p:nvSpPr>
          <p:cNvPr id="7180" name="AutoShape 12"/>
          <p:cNvSpPr>
            <a:spLocks noChangeArrowheads="1"/>
          </p:cNvSpPr>
          <p:nvPr/>
        </p:nvSpPr>
        <p:spPr bwMode="auto">
          <a:xfrm>
            <a:off x="0" y="2276475"/>
            <a:ext cx="2303463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ПРЕДМЕТ:</a:t>
            </a:r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2555875" y="1341438"/>
            <a:ext cx="6265863" cy="792162"/>
          </a:xfrm>
          <a:prstGeom prst="rect">
            <a:avLst/>
          </a:prstGeom>
          <a:gradFill rotWithShape="1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b="1" dirty="0"/>
              <a:t>процесс музыкального развития </a:t>
            </a:r>
          </a:p>
          <a:p>
            <a:r>
              <a:rPr lang="ru-RU" b="1" dirty="0"/>
              <a:t>детей </a:t>
            </a:r>
            <a:r>
              <a:rPr lang="ru-RU" b="1" dirty="0" smtClean="0"/>
              <a:t>старшего </a:t>
            </a:r>
            <a:r>
              <a:rPr lang="ru-RU" b="1" dirty="0" err="1" smtClean="0"/>
              <a:t>дошкоьного</a:t>
            </a:r>
            <a:r>
              <a:rPr lang="ru-RU" b="1" dirty="0" smtClean="0"/>
              <a:t> возраста</a:t>
            </a:r>
            <a:endParaRPr lang="ru-RU" b="1" dirty="0"/>
          </a:p>
          <a:p>
            <a:endParaRPr lang="ru-RU" b="1" dirty="0"/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2555875" y="2276475"/>
            <a:ext cx="6265863" cy="647700"/>
          </a:xfrm>
          <a:prstGeom prst="rect">
            <a:avLst/>
          </a:prstGeom>
          <a:gradFill rotWithShape="1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b="1" dirty="0"/>
              <a:t>развитие музыкальных способностей у детей </a:t>
            </a:r>
          </a:p>
          <a:p>
            <a:r>
              <a:rPr lang="ru-RU" b="1" dirty="0" smtClean="0"/>
              <a:t>Старшего дошкольного </a:t>
            </a:r>
            <a:r>
              <a:rPr lang="ru-RU" b="1" dirty="0"/>
              <a:t>возраста</a:t>
            </a:r>
          </a:p>
          <a:p>
            <a:endParaRPr lang="ru-RU" b="1" dirty="0"/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2555875" y="2997200"/>
            <a:ext cx="6265863" cy="936625"/>
          </a:xfrm>
          <a:prstGeom prst="rect">
            <a:avLst/>
          </a:prstGeom>
          <a:gradFill rotWithShape="1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b="1" dirty="0"/>
              <a:t>развитие музыкальных способностей детей </a:t>
            </a:r>
          </a:p>
          <a:p>
            <a:r>
              <a:rPr lang="ru-RU" b="1" dirty="0" smtClean="0"/>
              <a:t>Старшего дошкольного </a:t>
            </a:r>
            <a:r>
              <a:rPr lang="ru-RU" b="1" dirty="0"/>
              <a:t>возраста будет успешным, если </a:t>
            </a:r>
          </a:p>
          <a:p>
            <a:r>
              <a:rPr lang="ru-RU" b="1" dirty="0"/>
              <a:t>будут использованы жанры детского фольклора</a:t>
            </a:r>
          </a:p>
          <a:p>
            <a:endParaRPr lang="ru-RU" b="1" dirty="0"/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2555875" y="4005263"/>
            <a:ext cx="6265863" cy="2663825"/>
          </a:xfrm>
          <a:prstGeom prst="rect">
            <a:avLst/>
          </a:prstGeom>
          <a:gradFill rotWithShape="1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b="1" dirty="0"/>
              <a:t>1.</a:t>
            </a:r>
            <a:r>
              <a:rPr lang="ru-RU" dirty="0"/>
              <a:t> </a:t>
            </a:r>
            <a:r>
              <a:rPr lang="ru-RU" b="1" dirty="0"/>
              <a:t>проанализировать </a:t>
            </a:r>
            <a:r>
              <a:rPr lang="ru-RU" b="1" dirty="0" err="1"/>
              <a:t>психолого</a:t>
            </a:r>
            <a:r>
              <a:rPr lang="ru-RU" b="1" dirty="0"/>
              <a:t>- педагогическую </a:t>
            </a:r>
          </a:p>
          <a:p>
            <a:r>
              <a:rPr lang="ru-RU" b="1" dirty="0"/>
              <a:t>литературу по проблеме исследования и выделить</a:t>
            </a:r>
          </a:p>
          <a:p>
            <a:r>
              <a:rPr lang="ru-RU" b="1" dirty="0"/>
              <a:t> рабочее определение понятия «Музыкальные </a:t>
            </a:r>
          </a:p>
          <a:p>
            <a:r>
              <a:rPr lang="ru-RU" b="1" dirty="0"/>
              <a:t>способности»;</a:t>
            </a:r>
          </a:p>
          <a:p>
            <a:r>
              <a:rPr lang="ru-RU" b="1" dirty="0"/>
              <a:t>2. Выделить компоненты, критерии, показатели</a:t>
            </a:r>
          </a:p>
          <a:p>
            <a:r>
              <a:rPr lang="ru-RU" b="1" dirty="0"/>
              <a:t> развития музыкальных способностей детей </a:t>
            </a:r>
          </a:p>
          <a:p>
            <a:r>
              <a:rPr lang="ru-RU" b="1" dirty="0" smtClean="0"/>
              <a:t>Старшего дошкольного </a:t>
            </a:r>
            <a:r>
              <a:rPr lang="ru-RU" b="1" dirty="0"/>
              <a:t>школьного возраста</a:t>
            </a:r>
          </a:p>
          <a:p>
            <a:r>
              <a:rPr lang="ru-RU" b="1" dirty="0"/>
              <a:t>3. Разработать программу деятельности по развитию </a:t>
            </a:r>
          </a:p>
          <a:p>
            <a:r>
              <a:rPr lang="ru-RU" b="1" dirty="0"/>
              <a:t>музыкальных способностей (перспективный план)</a:t>
            </a:r>
          </a:p>
          <a:p>
            <a:endParaRPr lang="ru-RU" b="1" dirty="0"/>
          </a:p>
        </p:txBody>
      </p:sp>
      <p:sp>
        <p:nvSpPr>
          <p:cNvPr id="7186" name="AutoShape 18"/>
          <p:cNvSpPr>
            <a:spLocks noChangeArrowheads="1"/>
          </p:cNvSpPr>
          <p:nvPr/>
        </p:nvSpPr>
        <p:spPr bwMode="auto">
          <a:xfrm>
            <a:off x="0" y="3068638"/>
            <a:ext cx="2303463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ГИПОТЕЗА:</a:t>
            </a:r>
          </a:p>
        </p:txBody>
      </p:sp>
      <p:pic>
        <p:nvPicPr>
          <p:cNvPr id="7187" name="Picture 19" descr="Картинка 31 из 66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0" y="4941888"/>
            <a:ext cx="2411413" cy="1916112"/>
          </a:xfrm>
          <a:noFill/>
          <a:ln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484313"/>
            <a:ext cx="8229600" cy="1143000"/>
          </a:xfrm>
        </p:spPr>
        <p:txBody>
          <a:bodyPr/>
          <a:lstStyle/>
          <a:p>
            <a:pPr algn="l"/>
            <a:r>
              <a:rPr lang="ru-RU" sz="1400"/>
              <a:t/>
            </a:r>
            <a:br>
              <a:rPr lang="ru-RU" sz="1400"/>
            </a:br>
            <a:endParaRPr lang="ru-RU" sz="14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27313" y="0"/>
            <a:ext cx="6516687" cy="2492375"/>
          </a:xfrm>
          <a:prstGeom prst="rect">
            <a:avLst/>
          </a:prstGeom>
          <a:gradFill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b="1">
                <a:solidFill>
                  <a:schemeClr val="tx2"/>
                </a:solidFill>
              </a:rPr>
              <a:t> Подходы к проблеме развития способностей,</a:t>
            </a:r>
          </a:p>
          <a:p>
            <a:r>
              <a:rPr lang="ru-RU" b="1">
                <a:solidFill>
                  <a:schemeClr val="tx2"/>
                </a:solidFill>
              </a:rPr>
              <a:t> разработанные зарубежными и отечественными</a:t>
            </a:r>
          </a:p>
          <a:p>
            <a:r>
              <a:rPr lang="ru-RU" b="1">
                <a:solidFill>
                  <a:schemeClr val="tx2"/>
                </a:solidFill>
              </a:rPr>
              <a:t> психологами и педагогами (Гилфорд Д., Лоуэнфельд В.,</a:t>
            </a:r>
          </a:p>
          <a:p>
            <a:r>
              <a:rPr lang="ru-RU" b="1">
                <a:solidFill>
                  <a:schemeClr val="tx2"/>
                </a:solidFill>
              </a:rPr>
              <a:t> Выготский Л.С., Теплов Б.М.), </a:t>
            </a:r>
          </a:p>
          <a:p>
            <a:r>
              <a:rPr lang="ru-RU" b="1">
                <a:solidFill>
                  <a:schemeClr val="tx2"/>
                </a:solidFill>
              </a:rPr>
              <a:t>психолого- педагогическая теория деятельности </a:t>
            </a:r>
          </a:p>
          <a:p>
            <a:r>
              <a:rPr lang="ru-RU" b="1">
                <a:solidFill>
                  <a:schemeClr val="tx2"/>
                </a:solidFill>
              </a:rPr>
              <a:t>(Рубинштейн С.Л., Леонтьев А.Н., Гальперин П.Я.), </a:t>
            </a:r>
          </a:p>
          <a:p>
            <a:r>
              <a:rPr lang="ru-RU" b="1">
                <a:solidFill>
                  <a:schemeClr val="tx2"/>
                </a:solidFill>
              </a:rPr>
              <a:t>теория музыкального обучения и воспитания</a:t>
            </a:r>
          </a:p>
          <a:p>
            <a:r>
              <a:rPr lang="ru-RU" b="1">
                <a:solidFill>
                  <a:schemeClr val="tx2"/>
                </a:solidFill>
              </a:rPr>
              <a:t> (Ветлугина Н., Зимина А., Орф К., Картавцева М.Т.)</a:t>
            </a:r>
            <a:br>
              <a:rPr lang="ru-RU" b="1">
                <a:solidFill>
                  <a:schemeClr val="tx2"/>
                </a:solidFill>
              </a:rPr>
            </a:br>
            <a:endParaRPr lang="ru-RU" b="1">
              <a:solidFill>
                <a:schemeClr val="tx2"/>
              </a:solidFill>
            </a:endParaRPr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0" y="260350"/>
            <a:ext cx="2665413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>
                <a:solidFill>
                  <a:schemeClr val="tx2"/>
                </a:solidFill>
              </a:rPr>
              <a:t>Методологическая и</a:t>
            </a:r>
          </a:p>
          <a:p>
            <a:pPr algn="ctr"/>
            <a:r>
              <a:rPr lang="ru-RU" b="1">
                <a:solidFill>
                  <a:schemeClr val="tx2"/>
                </a:solidFill>
              </a:rPr>
              <a:t> теоретическая </a:t>
            </a:r>
          </a:p>
          <a:p>
            <a:pPr algn="ctr"/>
            <a:r>
              <a:rPr lang="ru-RU" b="1">
                <a:solidFill>
                  <a:schemeClr val="tx2"/>
                </a:solidFill>
              </a:rPr>
              <a:t>основа</a:t>
            </a:r>
          </a:p>
        </p:txBody>
      </p:sp>
      <p:sp>
        <p:nvSpPr>
          <p:cNvPr id="8202" name="AutoShape 10"/>
          <p:cNvSpPr>
            <a:spLocks noChangeArrowheads="1"/>
          </p:cNvSpPr>
          <p:nvPr/>
        </p:nvSpPr>
        <p:spPr bwMode="auto">
          <a:xfrm>
            <a:off x="0" y="3429000"/>
            <a:ext cx="2665413" cy="7921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Теоретическая</a:t>
            </a:r>
          </a:p>
          <a:p>
            <a:pPr algn="ctr"/>
            <a:r>
              <a:rPr lang="ru-RU" b="1"/>
              <a:t> значимость</a:t>
            </a:r>
          </a:p>
        </p:txBody>
      </p:sp>
      <p:pic>
        <p:nvPicPr>
          <p:cNvPr id="8204" name="Picture 12" descr="Картинка 45 из 66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6238" y="2636838"/>
            <a:ext cx="6227762" cy="422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2627313" y="3213100"/>
            <a:ext cx="6516687" cy="1511300"/>
          </a:xfrm>
          <a:prstGeom prst="rect">
            <a:avLst/>
          </a:prstGeom>
          <a:gradFill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b="1" dirty="0">
                <a:solidFill>
                  <a:schemeClr val="tx2"/>
                </a:solidFill>
              </a:rPr>
              <a:t>состоит в конкретизации понятия «музыкальные </a:t>
            </a:r>
          </a:p>
          <a:p>
            <a:r>
              <a:rPr lang="ru-RU" b="1" dirty="0">
                <a:solidFill>
                  <a:schemeClr val="tx2"/>
                </a:solidFill>
              </a:rPr>
              <a:t>способности </a:t>
            </a:r>
            <a:r>
              <a:rPr lang="ru-RU" b="1" dirty="0" smtClean="0">
                <a:solidFill>
                  <a:schemeClr val="tx2"/>
                </a:solidFill>
              </a:rPr>
              <a:t>дошкольников</a:t>
            </a:r>
            <a:r>
              <a:rPr lang="ru-RU" b="1" dirty="0">
                <a:solidFill>
                  <a:schemeClr val="tx2"/>
                </a:solidFill>
              </a:rPr>
              <a:t>»; выявление компонентов, </a:t>
            </a:r>
          </a:p>
          <a:p>
            <a:r>
              <a:rPr lang="ru-RU" b="1" dirty="0">
                <a:solidFill>
                  <a:schemeClr val="tx2"/>
                </a:solidFill>
              </a:rPr>
              <a:t>критериев, показателей, уровней.</a:t>
            </a:r>
            <a:br>
              <a:rPr lang="ru-RU" b="1" dirty="0">
                <a:solidFill>
                  <a:schemeClr val="tx2"/>
                </a:solidFill>
              </a:rPr>
            </a:br>
            <a:endParaRPr lang="ru-RU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5" descr="Картинка 45 из 66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6238" y="2636838"/>
            <a:ext cx="6227762" cy="422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1692275" y="692150"/>
            <a:ext cx="4895850" cy="1295400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Опытно- экспериментальная работа</a:t>
            </a:r>
          </a:p>
          <a:p>
            <a:pPr algn="ctr"/>
            <a:r>
              <a:rPr lang="ru-RU" b="1"/>
              <a:t> проводилась в три этапа</a:t>
            </a:r>
          </a:p>
        </p:txBody>
      </p:sp>
      <p:sp>
        <p:nvSpPr>
          <p:cNvPr id="9226" name="AutoShape 10"/>
          <p:cNvSpPr>
            <a:spLocks noChangeArrowheads="1"/>
          </p:cNvSpPr>
          <p:nvPr/>
        </p:nvSpPr>
        <p:spPr bwMode="auto">
          <a:xfrm>
            <a:off x="323850" y="2636838"/>
            <a:ext cx="3600450" cy="792162"/>
          </a:xfrm>
          <a:prstGeom prst="flowChartAlternateProcess">
            <a:avLst/>
          </a:prstGeom>
          <a:gradFill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Констатирующий эксперимент</a:t>
            </a:r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2411413" y="4149725"/>
            <a:ext cx="3529012" cy="792163"/>
          </a:xfrm>
          <a:prstGeom prst="flowChartAlternateProcess">
            <a:avLst/>
          </a:prstGeom>
          <a:gradFill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Формирующий эксперимент</a:t>
            </a:r>
          </a:p>
        </p:txBody>
      </p:sp>
      <p:sp>
        <p:nvSpPr>
          <p:cNvPr id="9228" name="AutoShape 12"/>
          <p:cNvSpPr>
            <a:spLocks noChangeArrowheads="1"/>
          </p:cNvSpPr>
          <p:nvPr/>
        </p:nvSpPr>
        <p:spPr bwMode="auto">
          <a:xfrm>
            <a:off x="4572000" y="2636838"/>
            <a:ext cx="3670300" cy="792162"/>
          </a:xfrm>
          <a:prstGeom prst="flowChartAlternateProcess">
            <a:avLst/>
          </a:prstGeom>
          <a:gradFill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Контрольный эксперимент</a:t>
            </a:r>
            <a:br>
              <a:rPr lang="ru-RU" b="1"/>
            </a:br>
            <a:endParaRPr lang="ru-RU" b="1"/>
          </a:p>
        </p:txBody>
      </p:sp>
      <p:sp>
        <p:nvSpPr>
          <p:cNvPr id="9229" name="AutoShape 13"/>
          <p:cNvSpPr>
            <a:spLocks noChangeArrowheads="1"/>
          </p:cNvSpPr>
          <p:nvPr/>
        </p:nvSpPr>
        <p:spPr bwMode="auto">
          <a:xfrm>
            <a:off x="1763713" y="2060575"/>
            <a:ext cx="720725" cy="57467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30" name="AutoShape 14"/>
          <p:cNvSpPr>
            <a:spLocks noChangeArrowheads="1"/>
          </p:cNvSpPr>
          <p:nvPr/>
        </p:nvSpPr>
        <p:spPr bwMode="auto">
          <a:xfrm>
            <a:off x="5795963" y="2060575"/>
            <a:ext cx="720725" cy="57467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31" name="AutoShape 15"/>
          <p:cNvSpPr>
            <a:spLocks noChangeArrowheads="1"/>
          </p:cNvSpPr>
          <p:nvPr/>
        </p:nvSpPr>
        <p:spPr bwMode="auto">
          <a:xfrm>
            <a:off x="3851275" y="2133600"/>
            <a:ext cx="720725" cy="2014538"/>
          </a:xfrm>
          <a:prstGeom prst="downArrow">
            <a:avLst>
              <a:gd name="adj1" fmla="val 50000"/>
              <a:gd name="adj2" fmla="val 69879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Картинка 22 из 66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754563" y="260350"/>
            <a:ext cx="4148137" cy="6337300"/>
          </a:xfrm>
          <a:noFill/>
          <a:ln/>
        </p:spPr>
      </p:pic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443706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/>
              <a:t>:</a:t>
            </a:r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539750" y="333375"/>
            <a:ext cx="4032250" cy="1152525"/>
          </a:xfrm>
          <a:prstGeom prst="downArrowCallout">
            <a:avLst>
              <a:gd name="adj1" fmla="val 87466"/>
              <a:gd name="adj2" fmla="val 87466"/>
              <a:gd name="adj3" fmla="val 16667"/>
              <a:gd name="adj4" fmla="val 66667"/>
            </a:avLst>
          </a:prstGeom>
          <a:gradFill rotWithShape="1">
            <a:gsLst>
              <a:gs pos="0">
                <a:srgbClr val="4D0808"/>
              </a:gs>
              <a:gs pos="30000">
                <a:srgbClr val="FF0300"/>
              </a:gs>
              <a:gs pos="55000">
                <a:srgbClr val="FF7A00"/>
              </a:gs>
              <a:gs pos="100000">
                <a:srgbClr val="FFF2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Методы исследования</a:t>
            </a:r>
          </a:p>
        </p:txBody>
      </p:sp>
      <p:sp>
        <p:nvSpPr>
          <p:cNvPr id="3083" name="AutoShape 11" descr="Папирус"/>
          <p:cNvSpPr>
            <a:spLocks noChangeArrowheads="1"/>
          </p:cNvSpPr>
          <p:nvPr/>
        </p:nvSpPr>
        <p:spPr bwMode="auto">
          <a:xfrm>
            <a:off x="0" y="1628775"/>
            <a:ext cx="5364163" cy="4895850"/>
          </a:xfrm>
          <a:prstGeom prst="verticalScroll">
            <a:avLst>
              <a:gd name="adj" fmla="val 12500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ru-RU" b="1"/>
              <a:t>анализ психолого- педагогической </a:t>
            </a:r>
          </a:p>
          <a:p>
            <a:pPr algn="ctr">
              <a:spcBef>
                <a:spcPct val="20000"/>
              </a:spcBef>
            </a:pPr>
            <a:r>
              <a:rPr lang="ru-RU" b="1"/>
              <a:t>литературы, индивидуальная </a:t>
            </a:r>
          </a:p>
          <a:p>
            <a:pPr algn="ctr">
              <a:spcBef>
                <a:spcPct val="20000"/>
              </a:spcBef>
            </a:pPr>
            <a:r>
              <a:rPr lang="ru-RU" b="1"/>
              <a:t>беседа с детьми, наблюдение, </a:t>
            </a:r>
          </a:p>
          <a:p>
            <a:pPr algn="ctr">
              <a:spcBef>
                <a:spcPct val="20000"/>
              </a:spcBef>
            </a:pPr>
            <a:r>
              <a:rPr lang="ru-RU" b="1"/>
              <a:t>анализ продуктов детской </a:t>
            </a:r>
          </a:p>
          <a:p>
            <a:pPr algn="ctr">
              <a:spcBef>
                <a:spcPct val="20000"/>
              </a:spcBef>
            </a:pPr>
            <a:r>
              <a:rPr lang="ru-RU" b="1"/>
              <a:t>деятельности, подбор </a:t>
            </a:r>
          </a:p>
          <a:p>
            <a:pPr algn="ctr">
              <a:spcBef>
                <a:spcPct val="20000"/>
              </a:spcBef>
            </a:pPr>
            <a:r>
              <a:rPr lang="ru-RU" b="1"/>
              <a:t>диагностических заданий</a:t>
            </a:r>
          </a:p>
          <a:p>
            <a:pPr algn="ctr"/>
            <a:endParaRPr lang="ru-RU" b="1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6" name="Picture 10" descr="Картинка 45 из 66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6238" y="2636838"/>
            <a:ext cx="6227762" cy="422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7" name="AutoShape 11"/>
          <p:cNvSpPr>
            <a:spLocks noChangeArrowheads="1"/>
          </p:cNvSpPr>
          <p:nvPr/>
        </p:nvSpPr>
        <p:spPr bwMode="auto">
          <a:xfrm>
            <a:off x="611188" y="188913"/>
            <a:ext cx="7777162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Параметры и критерии диагностики музыкальных способностей</a:t>
            </a:r>
          </a:p>
        </p:txBody>
      </p:sp>
      <p:sp>
        <p:nvSpPr>
          <p:cNvPr id="4108" name="AutoShape 12" descr="Дуб"/>
          <p:cNvSpPr>
            <a:spLocks noChangeArrowheads="1"/>
          </p:cNvSpPr>
          <p:nvPr/>
        </p:nvSpPr>
        <p:spPr bwMode="auto">
          <a:xfrm>
            <a:off x="611188" y="981075"/>
            <a:ext cx="3455987" cy="863600"/>
          </a:xfrm>
          <a:prstGeom prst="flowChartAlternateProcess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Основные музыкальные </a:t>
            </a:r>
          </a:p>
          <a:p>
            <a:pPr algn="ctr"/>
            <a:r>
              <a:rPr lang="ru-RU" b="1"/>
              <a:t>способности</a:t>
            </a:r>
          </a:p>
        </p:txBody>
      </p:sp>
      <p:sp>
        <p:nvSpPr>
          <p:cNvPr id="4110" name="AutoShape 14" descr="Циновка"/>
          <p:cNvSpPr>
            <a:spLocks noChangeArrowheads="1"/>
          </p:cNvSpPr>
          <p:nvPr/>
        </p:nvSpPr>
        <p:spPr bwMode="auto">
          <a:xfrm>
            <a:off x="179388" y="1989138"/>
            <a:ext cx="4248150" cy="1008062"/>
          </a:xfrm>
          <a:prstGeom prst="ribbon2">
            <a:avLst>
              <a:gd name="adj1" fmla="val 12500"/>
              <a:gd name="adj2" fmla="val 50000"/>
            </a:avLst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Ладовое чувство</a:t>
            </a:r>
          </a:p>
        </p:txBody>
      </p:sp>
      <p:sp>
        <p:nvSpPr>
          <p:cNvPr id="4111" name="AutoShape 15"/>
          <p:cNvSpPr>
            <a:spLocks/>
          </p:cNvSpPr>
          <p:nvPr/>
        </p:nvSpPr>
        <p:spPr bwMode="auto">
          <a:xfrm>
            <a:off x="4572000" y="1628775"/>
            <a:ext cx="1008063" cy="4176713"/>
          </a:xfrm>
          <a:prstGeom prst="rightBrace">
            <a:avLst>
              <a:gd name="adj1" fmla="val 34528"/>
              <a:gd name="adj2" fmla="val 50000"/>
            </a:avLst>
          </a:prstGeom>
          <a:noFill/>
          <a:ln w="130175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12" name="AutoShape 16" descr="Папирус"/>
          <p:cNvSpPr>
            <a:spLocks noChangeArrowheads="1"/>
          </p:cNvSpPr>
          <p:nvPr/>
        </p:nvSpPr>
        <p:spPr bwMode="auto">
          <a:xfrm>
            <a:off x="5364163" y="1484313"/>
            <a:ext cx="1944687" cy="863600"/>
          </a:xfrm>
          <a:prstGeom prst="flowChartPunchedTape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Высокий</a:t>
            </a:r>
            <a:r>
              <a:rPr lang="ru-RU"/>
              <a:t> </a:t>
            </a:r>
          </a:p>
        </p:txBody>
      </p:sp>
      <p:sp>
        <p:nvSpPr>
          <p:cNvPr id="4115" name="AutoShape 19" descr="Папирус"/>
          <p:cNvSpPr>
            <a:spLocks noChangeArrowheads="1"/>
          </p:cNvSpPr>
          <p:nvPr/>
        </p:nvSpPr>
        <p:spPr bwMode="auto">
          <a:xfrm>
            <a:off x="5364163" y="2349500"/>
            <a:ext cx="1944687" cy="863600"/>
          </a:xfrm>
          <a:prstGeom prst="flowChartPunchedTape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Средний</a:t>
            </a:r>
          </a:p>
        </p:txBody>
      </p:sp>
      <p:sp>
        <p:nvSpPr>
          <p:cNvPr id="4116" name="AutoShape 20" descr="Папирус"/>
          <p:cNvSpPr>
            <a:spLocks noChangeArrowheads="1"/>
          </p:cNvSpPr>
          <p:nvPr/>
        </p:nvSpPr>
        <p:spPr bwMode="auto">
          <a:xfrm>
            <a:off x="5435600" y="3213100"/>
            <a:ext cx="1944688" cy="863600"/>
          </a:xfrm>
          <a:prstGeom prst="flowChartPunchedTape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Низкий</a:t>
            </a:r>
            <a:r>
              <a:rPr lang="ru-RU"/>
              <a:t> </a:t>
            </a:r>
          </a:p>
        </p:txBody>
      </p:sp>
      <p:sp>
        <p:nvSpPr>
          <p:cNvPr id="4117" name="AutoShape 21" descr="Циновка"/>
          <p:cNvSpPr>
            <a:spLocks noChangeArrowheads="1"/>
          </p:cNvSpPr>
          <p:nvPr/>
        </p:nvSpPr>
        <p:spPr bwMode="auto">
          <a:xfrm>
            <a:off x="250825" y="3429000"/>
            <a:ext cx="4248150" cy="1008063"/>
          </a:xfrm>
          <a:prstGeom prst="ribbon2">
            <a:avLst>
              <a:gd name="adj1" fmla="val 12500"/>
              <a:gd name="adj2" fmla="val 50000"/>
            </a:avLst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Музыкально- </a:t>
            </a:r>
          </a:p>
          <a:p>
            <a:pPr algn="ctr"/>
            <a:r>
              <a:rPr lang="ru-RU" b="1"/>
              <a:t>слуховые </a:t>
            </a:r>
          </a:p>
          <a:p>
            <a:pPr algn="ctr"/>
            <a:r>
              <a:rPr lang="ru-RU" b="1"/>
              <a:t>представления</a:t>
            </a:r>
          </a:p>
        </p:txBody>
      </p:sp>
      <p:sp>
        <p:nvSpPr>
          <p:cNvPr id="4118" name="AutoShape 22" descr="Циновка"/>
          <p:cNvSpPr>
            <a:spLocks noChangeArrowheads="1"/>
          </p:cNvSpPr>
          <p:nvPr/>
        </p:nvSpPr>
        <p:spPr bwMode="auto">
          <a:xfrm>
            <a:off x="323850" y="4868863"/>
            <a:ext cx="4248150" cy="1008062"/>
          </a:xfrm>
          <a:prstGeom prst="ribbon2">
            <a:avLst>
              <a:gd name="adj1" fmla="val 12500"/>
              <a:gd name="adj2" fmla="val 50000"/>
            </a:avLst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Чувство ритма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Картинка 66 из 666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64163" y="3625850"/>
            <a:ext cx="3779837" cy="3232150"/>
          </a:xfrm>
          <a:prstGeom prst="rect">
            <a:avLst/>
          </a:prstGeom>
          <a:noFill/>
        </p:spPr>
      </p:pic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468313" y="404813"/>
            <a:ext cx="7488237" cy="8636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Уровни развития компонентов музыкальных способностей</a:t>
            </a:r>
          </a:p>
        </p:txBody>
      </p:sp>
      <p:sp>
        <p:nvSpPr>
          <p:cNvPr id="10246" name="AutoShape 6" descr="Почтовая бумага"/>
          <p:cNvSpPr>
            <a:spLocks noChangeArrowheads="1"/>
          </p:cNvSpPr>
          <p:nvPr/>
        </p:nvSpPr>
        <p:spPr bwMode="auto">
          <a:xfrm>
            <a:off x="611188" y="1484313"/>
            <a:ext cx="3024187" cy="1800225"/>
          </a:xfrm>
          <a:prstGeom prst="star8">
            <a:avLst>
              <a:gd name="adj" fmla="val 38250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Музыкальный слух</a:t>
            </a:r>
          </a:p>
        </p:txBody>
      </p:sp>
      <p:sp>
        <p:nvSpPr>
          <p:cNvPr id="10247" name="AutoShape 7" descr="Папирус"/>
          <p:cNvSpPr>
            <a:spLocks noChangeArrowheads="1"/>
          </p:cNvSpPr>
          <p:nvPr/>
        </p:nvSpPr>
        <p:spPr bwMode="auto">
          <a:xfrm>
            <a:off x="5364163" y="1557338"/>
            <a:ext cx="1944687" cy="863600"/>
          </a:xfrm>
          <a:prstGeom prst="flowChartPunchedTape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Высокий</a:t>
            </a:r>
            <a:r>
              <a:rPr lang="ru-RU"/>
              <a:t> </a:t>
            </a:r>
          </a:p>
        </p:txBody>
      </p:sp>
      <p:sp>
        <p:nvSpPr>
          <p:cNvPr id="10248" name="AutoShape 8" descr="Папирус"/>
          <p:cNvSpPr>
            <a:spLocks noChangeArrowheads="1"/>
          </p:cNvSpPr>
          <p:nvPr/>
        </p:nvSpPr>
        <p:spPr bwMode="auto">
          <a:xfrm>
            <a:off x="5435600" y="2492375"/>
            <a:ext cx="1944688" cy="863600"/>
          </a:xfrm>
          <a:prstGeom prst="flowChartPunchedTape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Средний</a:t>
            </a:r>
          </a:p>
        </p:txBody>
      </p:sp>
      <p:sp>
        <p:nvSpPr>
          <p:cNvPr id="10249" name="AutoShape 9" descr="Папирус"/>
          <p:cNvSpPr>
            <a:spLocks noChangeArrowheads="1"/>
          </p:cNvSpPr>
          <p:nvPr/>
        </p:nvSpPr>
        <p:spPr bwMode="auto">
          <a:xfrm>
            <a:off x="5508625" y="3357563"/>
            <a:ext cx="1944688" cy="863600"/>
          </a:xfrm>
          <a:prstGeom prst="flowChartPunchedTape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Низкий</a:t>
            </a:r>
            <a:r>
              <a:rPr lang="ru-RU"/>
              <a:t> </a:t>
            </a:r>
          </a:p>
        </p:txBody>
      </p:sp>
      <p:sp>
        <p:nvSpPr>
          <p:cNvPr id="10250" name="AutoShape 10"/>
          <p:cNvSpPr>
            <a:spLocks/>
          </p:cNvSpPr>
          <p:nvPr/>
        </p:nvSpPr>
        <p:spPr bwMode="auto">
          <a:xfrm>
            <a:off x="4284663" y="1628775"/>
            <a:ext cx="1008062" cy="4176713"/>
          </a:xfrm>
          <a:prstGeom prst="rightBrace">
            <a:avLst>
              <a:gd name="adj1" fmla="val 34528"/>
              <a:gd name="adj2" fmla="val 50000"/>
            </a:avLst>
          </a:prstGeom>
          <a:noFill/>
          <a:ln w="130175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51" name="AutoShape 11" descr="Почтовая бумага"/>
          <p:cNvSpPr>
            <a:spLocks noChangeArrowheads="1"/>
          </p:cNvSpPr>
          <p:nvPr/>
        </p:nvSpPr>
        <p:spPr bwMode="auto">
          <a:xfrm>
            <a:off x="684213" y="3716338"/>
            <a:ext cx="3024187" cy="1800225"/>
          </a:xfrm>
          <a:prstGeom prst="star8">
            <a:avLst>
              <a:gd name="adj" fmla="val 38250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Чувство ритма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395288" y="1125538"/>
            <a:ext cx="1871662" cy="1295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8" name="AutoShape 8" descr="Папирус"/>
          <p:cNvSpPr>
            <a:spLocks noChangeArrowheads="1"/>
          </p:cNvSpPr>
          <p:nvPr/>
        </p:nvSpPr>
        <p:spPr bwMode="auto">
          <a:xfrm>
            <a:off x="2051050" y="188913"/>
            <a:ext cx="7092950" cy="4103687"/>
          </a:xfrm>
          <a:prstGeom prst="verticalScroll">
            <a:avLst>
              <a:gd name="adj" fmla="val 125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ru-RU" sz="2800" b="1" dirty="0"/>
              <a:t>Программа деятельности</a:t>
            </a:r>
          </a:p>
          <a:p>
            <a:r>
              <a:rPr lang="ru-RU" sz="2800" b="1" dirty="0"/>
              <a:t> по развитию</a:t>
            </a:r>
          </a:p>
          <a:p>
            <a:r>
              <a:rPr lang="ru-RU" sz="2800" b="1" dirty="0"/>
              <a:t> музыкальных </a:t>
            </a:r>
          </a:p>
          <a:p>
            <a:r>
              <a:rPr lang="ru-RU" sz="2800" b="1" dirty="0"/>
              <a:t>способностей </a:t>
            </a:r>
            <a:r>
              <a:rPr lang="ru-RU" sz="2800" b="1" dirty="0" smtClean="0"/>
              <a:t>с</a:t>
            </a:r>
            <a:r>
              <a:rPr lang="ru-RU" sz="2800" b="1" dirty="0" smtClean="0"/>
              <a:t>тарших </a:t>
            </a:r>
          </a:p>
          <a:p>
            <a:r>
              <a:rPr lang="ru-RU" sz="2800" b="1" dirty="0" smtClean="0"/>
              <a:t>дошкольников </a:t>
            </a:r>
          </a:p>
          <a:p>
            <a:r>
              <a:rPr lang="ru-RU" sz="2800" b="1" dirty="0" smtClean="0"/>
              <a:t>средствами </a:t>
            </a:r>
            <a:endParaRPr lang="ru-RU" sz="2800" b="1" dirty="0"/>
          </a:p>
          <a:p>
            <a:r>
              <a:rPr lang="ru-RU" sz="2800" b="1" dirty="0"/>
              <a:t>фольклора</a:t>
            </a:r>
          </a:p>
        </p:txBody>
      </p:sp>
      <p:pic>
        <p:nvPicPr>
          <p:cNvPr id="5129" name="Picture 9" descr="Картинка 127 из 666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79388" y="3922713"/>
            <a:ext cx="4211637" cy="2935287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434</Words>
  <Application>Microsoft Office PowerPoint</Application>
  <PresentationFormat>Экран (4:3)</PresentationFormat>
  <Paragraphs>105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Оформление по умолчанию</vt:lpstr>
      <vt:lpstr>Диаграмма</vt:lpstr>
      <vt:lpstr>Слайд 1</vt:lpstr>
      <vt:lpstr>Слайд 2</vt:lpstr>
      <vt:lpstr>Слайд 3</vt:lpstr>
      <vt:lpstr> </vt:lpstr>
      <vt:lpstr>Слайд 5</vt:lpstr>
      <vt:lpstr>Слайд 6</vt:lpstr>
      <vt:lpstr>Слайд 7</vt:lpstr>
      <vt:lpstr>Слайд 8</vt:lpstr>
      <vt:lpstr>Слайд 9</vt:lpstr>
      <vt:lpstr>Динамика развития музыкальных способностей старших дошкольников</vt:lpstr>
      <vt:lpstr>Слайд 11</vt:lpstr>
    </vt:vector>
  </TitlesOfParts>
  <Company>Школа №3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музыкальных способностей средствами музыкального фольклора у детей младшего школьного возраста</dc:title>
  <dc:creator>Психолог</dc:creator>
  <cp:lastModifiedBy>User</cp:lastModifiedBy>
  <cp:revision>8</cp:revision>
  <dcterms:created xsi:type="dcterms:W3CDTF">2011-04-22T08:03:24Z</dcterms:created>
  <dcterms:modified xsi:type="dcterms:W3CDTF">2013-02-02T09:36:38Z</dcterms:modified>
</cp:coreProperties>
</file>